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6" r:id="rId3"/>
    <p:sldId id="257" r:id="rId4"/>
    <p:sldId id="258" r:id="rId5"/>
    <p:sldId id="259" r:id="rId6"/>
    <p:sldId id="260" r:id="rId7"/>
    <p:sldId id="261" r:id="rId8"/>
    <p:sldId id="262" r:id="rId9"/>
    <p:sldId id="263"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9" d="100"/>
          <a:sy n="69" d="100"/>
        </p:scale>
        <p:origin x="5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Kliknutím upravte štýl predlohy podnadpisov</a:t>
            </a:r>
            <a:endParaRPr lang="en-US" dirty="0"/>
          </a:p>
        </p:txBody>
      </p:sp>
      <p:sp>
        <p:nvSpPr>
          <p:cNvPr id="4" name="Date Placeholder 3"/>
          <p:cNvSpPr>
            <a:spLocks noGrp="1"/>
          </p:cNvSpPr>
          <p:nvPr>
            <p:ph type="dt" sz="half" idx="10"/>
          </p:nvPr>
        </p:nvSpPr>
        <p:spPr/>
        <p:txBody>
          <a:bodyPr/>
          <a:lstStyle/>
          <a:p>
            <a:fld id="{D1FBFC28-3D7C-49B6-820D-E574214FDE85}"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1D9DA-721E-4F58-BA54-8D2834BBBB45}" type="slidenum">
              <a:rPr lang="en-US" smtClean="0"/>
              <a:t>‹#›</a:t>
            </a:fld>
            <a:endParaRPr lang="en-US"/>
          </a:p>
        </p:txBody>
      </p:sp>
    </p:spTree>
    <p:extLst>
      <p:ext uri="{BB962C8B-B14F-4D97-AF65-F5344CB8AC3E}">
        <p14:creationId xmlns:p14="http://schemas.microsoft.com/office/powerpoint/2010/main" val="139454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D1FBFC28-3D7C-49B6-820D-E574214FDE85}"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1D9DA-721E-4F58-BA54-8D2834BBBB45}" type="slidenum">
              <a:rPr lang="en-US" smtClean="0"/>
              <a:t>‹#›</a:t>
            </a:fld>
            <a:endParaRPr lang="en-US"/>
          </a:p>
        </p:txBody>
      </p:sp>
    </p:spTree>
    <p:extLst>
      <p:ext uri="{BB962C8B-B14F-4D97-AF65-F5344CB8AC3E}">
        <p14:creationId xmlns:p14="http://schemas.microsoft.com/office/powerpoint/2010/main" val="395522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D1FBFC28-3D7C-49B6-820D-E574214FDE85}"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1D9DA-721E-4F58-BA54-8D2834BBBB45}" type="slidenum">
              <a:rPr lang="en-US" smtClean="0"/>
              <a:t>‹#›</a:t>
            </a:fld>
            <a:endParaRPr lang="en-US"/>
          </a:p>
        </p:txBody>
      </p:sp>
    </p:spTree>
    <p:extLst>
      <p:ext uri="{BB962C8B-B14F-4D97-AF65-F5344CB8AC3E}">
        <p14:creationId xmlns:p14="http://schemas.microsoft.com/office/powerpoint/2010/main" val="3907958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D1FBFC28-3D7C-49B6-820D-E574214FDE85}"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1D9DA-721E-4F58-BA54-8D2834BBBB45}" type="slidenum">
              <a:rPr lang="en-US" smtClean="0"/>
              <a:t>‹#›</a:t>
            </a:fld>
            <a:endParaRPr lang="en-US"/>
          </a:p>
        </p:txBody>
      </p:sp>
    </p:spTree>
    <p:extLst>
      <p:ext uri="{BB962C8B-B14F-4D97-AF65-F5344CB8AC3E}">
        <p14:creationId xmlns:p14="http://schemas.microsoft.com/office/powerpoint/2010/main" val="326647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D1FBFC28-3D7C-49B6-820D-E574214FDE85}"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1D9DA-721E-4F58-BA54-8D2834BBBB45}" type="slidenum">
              <a:rPr lang="en-US" smtClean="0"/>
              <a:t>‹#›</a:t>
            </a:fld>
            <a:endParaRPr lang="en-US"/>
          </a:p>
        </p:txBody>
      </p:sp>
    </p:spTree>
    <p:extLst>
      <p:ext uri="{BB962C8B-B14F-4D97-AF65-F5344CB8AC3E}">
        <p14:creationId xmlns:p14="http://schemas.microsoft.com/office/powerpoint/2010/main" val="229984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D1FBFC28-3D7C-49B6-820D-E574214FDE85}"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1D9DA-721E-4F58-BA54-8D2834BBBB45}" type="slidenum">
              <a:rPr lang="en-US" smtClean="0"/>
              <a:t>‹#›</a:t>
            </a:fld>
            <a:endParaRPr lang="en-US"/>
          </a:p>
        </p:txBody>
      </p:sp>
    </p:spTree>
    <p:extLst>
      <p:ext uri="{BB962C8B-B14F-4D97-AF65-F5344CB8AC3E}">
        <p14:creationId xmlns:p14="http://schemas.microsoft.com/office/powerpoint/2010/main" val="2152733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839788" y="2505075"/>
            <a:ext cx="5157787"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Content Placeholder 5"/>
          <p:cNvSpPr>
            <a:spLocks noGrp="1"/>
          </p:cNvSpPr>
          <p:nvPr>
            <p:ph sz="quarter" idx="4"/>
          </p:nvPr>
        </p:nvSpPr>
        <p:spPr>
          <a:xfrm>
            <a:off x="6172200" y="2505075"/>
            <a:ext cx="5183188"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D1FBFC28-3D7C-49B6-820D-E574214FDE85}" type="datetimeFigureOut">
              <a:rPr lang="en-US" smtClean="0"/>
              <a:t>9/23/2019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A1D9DA-721E-4F58-BA54-8D2834BBBB45}" type="slidenum">
              <a:rPr lang="en-US" smtClean="0"/>
              <a:t>‹#›</a:t>
            </a:fld>
            <a:endParaRPr lang="en-US"/>
          </a:p>
        </p:txBody>
      </p:sp>
    </p:spTree>
    <p:extLst>
      <p:ext uri="{BB962C8B-B14F-4D97-AF65-F5344CB8AC3E}">
        <p14:creationId xmlns:p14="http://schemas.microsoft.com/office/powerpoint/2010/main" val="250011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D1FBFC28-3D7C-49B6-820D-E574214FDE85}" type="datetimeFigureOut">
              <a:rPr lang="en-US" smtClean="0"/>
              <a:t>9/23/2019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1D9DA-721E-4F58-BA54-8D2834BBBB45}" type="slidenum">
              <a:rPr lang="en-US" smtClean="0"/>
              <a:t>‹#›</a:t>
            </a:fld>
            <a:endParaRPr lang="en-US"/>
          </a:p>
        </p:txBody>
      </p:sp>
    </p:spTree>
    <p:extLst>
      <p:ext uri="{BB962C8B-B14F-4D97-AF65-F5344CB8AC3E}">
        <p14:creationId xmlns:p14="http://schemas.microsoft.com/office/powerpoint/2010/main" val="2037848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BFC28-3D7C-49B6-820D-E574214FDE85}" type="datetimeFigureOut">
              <a:rPr lang="en-US" smtClean="0"/>
              <a:t>9/23/2019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1D9DA-721E-4F58-BA54-8D2834BBBB45}" type="slidenum">
              <a:rPr lang="en-US" smtClean="0"/>
              <a:t>‹#›</a:t>
            </a:fld>
            <a:endParaRPr lang="en-US"/>
          </a:p>
        </p:txBody>
      </p:sp>
    </p:spTree>
    <p:extLst>
      <p:ext uri="{BB962C8B-B14F-4D97-AF65-F5344CB8AC3E}">
        <p14:creationId xmlns:p14="http://schemas.microsoft.com/office/powerpoint/2010/main" val="1066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D1FBFC28-3D7C-49B6-820D-E574214FDE85}"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1D9DA-721E-4F58-BA54-8D2834BBBB45}" type="slidenum">
              <a:rPr lang="en-US" smtClean="0"/>
              <a:t>‹#›</a:t>
            </a:fld>
            <a:endParaRPr lang="en-US"/>
          </a:p>
        </p:txBody>
      </p:sp>
    </p:spTree>
    <p:extLst>
      <p:ext uri="{BB962C8B-B14F-4D97-AF65-F5344CB8AC3E}">
        <p14:creationId xmlns:p14="http://schemas.microsoft.com/office/powerpoint/2010/main" val="323430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D1FBFC28-3D7C-49B6-820D-E574214FDE85}"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1D9DA-721E-4F58-BA54-8D2834BBBB45}" type="slidenum">
              <a:rPr lang="en-US" smtClean="0"/>
              <a:t>‹#›</a:t>
            </a:fld>
            <a:endParaRPr lang="en-US"/>
          </a:p>
        </p:txBody>
      </p:sp>
    </p:spTree>
    <p:extLst>
      <p:ext uri="{BB962C8B-B14F-4D97-AF65-F5344CB8AC3E}">
        <p14:creationId xmlns:p14="http://schemas.microsoft.com/office/powerpoint/2010/main" val="3819815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BFC28-3D7C-49B6-820D-E574214FDE85}" type="datetimeFigureOut">
              <a:rPr lang="en-US" smtClean="0"/>
              <a:t>9/23/2019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1D9DA-721E-4F58-BA54-8D2834BBBB45}" type="slidenum">
              <a:rPr lang="en-US" smtClean="0"/>
              <a:t>‹#›</a:t>
            </a:fld>
            <a:endParaRPr lang="en-US"/>
          </a:p>
        </p:txBody>
      </p:sp>
    </p:spTree>
    <p:extLst>
      <p:ext uri="{BB962C8B-B14F-4D97-AF65-F5344CB8AC3E}">
        <p14:creationId xmlns:p14="http://schemas.microsoft.com/office/powerpoint/2010/main" val="1972055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rotWithShape="1">
          <a:blip r:embed="rId2"/>
          <a:srcRect b="7342"/>
          <a:stretch/>
        </p:blipFill>
        <p:spPr>
          <a:xfrm>
            <a:off x="0" y="0"/>
            <a:ext cx="12022111" cy="6891391"/>
          </a:xfrm>
          <a:prstGeom prst="rect">
            <a:avLst/>
          </a:prstGeom>
        </p:spPr>
      </p:pic>
      <p:sp>
        <p:nvSpPr>
          <p:cNvPr id="3" name="BlokTextu 2"/>
          <p:cNvSpPr txBox="1"/>
          <p:nvPr/>
        </p:nvSpPr>
        <p:spPr>
          <a:xfrm>
            <a:off x="9328809" y="2158584"/>
            <a:ext cx="1204176" cy="369332"/>
          </a:xfrm>
          <a:prstGeom prst="rect">
            <a:avLst/>
          </a:prstGeom>
          <a:noFill/>
        </p:spPr>
        <p:txBody>
          <a:bodyPr wrap="none" rtlCol="0">
            <a:spAutoFit/>
          </a:bodyPr>
          <a:lstStyle/>
          <a:p>
            <a:pPr algn="ctr"/>
            <a:r>
              <a:rPr lang="sk-SK" dirty="0">
                <a:solidFill>
                  <a:schemeClr val="bg1"/>
                </a:solidFill>
              </a:rPr>
              <a:t>2nd </a:t>
            </a:r>
            <a:r>
              <a:rPr lang="sk-SK" dirty="0" smtClean="0">
                <a:solidFill>
                  <a:schemeClr val="bg1"/>
                </a:solidFill>
              </a:rPr>
              <a:t>school</a:t>
            </a:r>
            <a:endParaRPr lang="en-GB" dirty="0">
              <a:solidFill>
                <a:schemeClr val="bg1"/>
              </a:solidFill>
            </a:endParaRPr>
          </a:p>
        </p:txBody>
      </p:sp>
    </p:spTree>
    <p:extLst>
      <p:ext uri="{BB962C8B-B14F-4D97-AF65-F5344CB8AC3E}">
        <p14:creationId xmlns:p14="http://schemas.microsoft.com/office/powerpoint/2010/main" val="722293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418" y="540327"/>
            <a:ext cx="11430000" cy="1723549"/>
          </a:xfrm>
          <a:prstGeom prst="rect">
            <a:avLst/>
          </a:prstGeom>
        </p:spPr>
        <p:txBody>
          <a:bodyPr wrap="square">
            <a:spAutoFit/>
          </a:bodyPr>
          <a:lstStyle/>
          <a:p>
            <a:pPr>
              <a:spcAft>
                <a:spcPts val="12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Goal Setting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Goal setting means that every person needs to have an idea about what he/she wants, whether it is in a game or in life. Sports may help in goal-setting and will improve performance levels in other areas of life.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8576"/>
          <a:stretch/>
        </p:blipFill>
        <p:spPr>
          <a:xfrm>
            <a:off x="436417" y="2278505"/>
            <a:ext cx="9289474" cy="4350894"/>
          </a:xfrm>
          <a:prstGeom prst="rect">
            <a:avLst/>
          </a:prstGeom>
        </p:spPr>
      </p:pic>
    </p:spTree>
    <p:extLst>
      <p:ext uri="{BB962C8B-B14F-4D97-AF65-F5344CB8AC3E}">
        <p14:creationId xmlns:p14="http://schemas.microsoft.com/office/powerpoint/2010/main" val="565507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1708879" y="833031"/>
            <a:ext cx="8454452" cy="3277820"/>
          </a:xfrm>
          <a:prstGeom prst="rect">
            <a:avLst/>
          </a:prstGeom>
        </p:spPr>
        <p:txBody>
          <a:bodyPr wrap="square">
            <a:spAutoFit/>
          </a:bodyPr>
          <a:lstStyle/>
          <a:p>
            <a:pPr algn="ctr">
              <a:lnSpc>
                <a:spcPct val="150000"/>
              </a:lnSpc>
              <a:spcAft>
                <a:spcPts val="0"/>
              </a:spcAft>
            </a:pPr>
            <a:r>
              <a:rPr lang="sk-SK" sz="2400" spc="-40" dirty="0" smtClean="0">
                <a:latin typeface="Times New Roman" panose="02020603050405020304" pitchFamily="18" charset="0"/>
                <a:ea typeface="Calibri" panose="020F0502020204030204" pitchFamily="34" charset="0"/>
              </a:rPr>
              <a:t>Presented by: </a:t>
            </a:r>
            <a:r>
              <a:rPr lang="sk-SK" sz="2400" dirty="0" smtClean="0">
                <a:latin typeface="Times New Roman" panose="02020603050405020304" pitchFamily="18" charset="0"/>
                <a:ea typeface="Calibri" panose="020F0502020204030204" pitchFamily="34" charset="0"/>
              </a:rPr>
              <a:t>  </a:t>
            </a:r>
            <a:r>
              <a:rPr lang="sk-SK" sz="2400" dirty="0" err="1">
                <a:latin typeface="Times New Roman" panose="02020603050405020304" pitchFamily="18" charset="0"/>
                <a:ea typeface="Calibri" panose="020F0502020204030204" pitchFamily="34" charset="0"/>
              </a:rPr>
              <a:t>Scoala</a:t>
            </a:r>
            <a:r>
              <a:rPr lang="sk-SK" sz="2400" dirty="0">
                <a:latin typeface="Times New Roman" panose="02020603050405020304" pitchFamily="18" charset="0"/>
                <a:ea typeface="Calibri" panose="020F0502020204030204" pitchFamily="34" charset="0"/>
              </a:rPr>
              <a:t> </a:t>
            </a:r>
            <a:r>
              <a:rPr lang="sk-SK" sz="2400" dirty="0" err="1">
                <a:latin typeface="Times New Roman" panose="02020603050405020304" pitchFamily="18" charset="0"/>
                <a:ea typeface="Calibri" panose="020F0502020204030204" pitchFamily="34" charset="0"/>
              </a:rPr>
              <a:t>Gimnaziala</a:t>
            </a:r>
            <a:r>
              <a:rPr lang="sk-SK" sz="2400" dirty="0">
                <a:latin typeface="Times New Roman" panose="02020603050405020304" pitchFamily="18" charset="0"/>
                <a:ea typeface="Calibri" panose="020F0502020204030204" pitchFamily="34" charset="0"/>
              </a:rPr>
              <a:t> "</a:t>
            </a:r>
            <a:r>
              <a:rPr lang="sk-SK" sz="2400" dirty="0" err="1">
                <a:latin typeface="Times New Roman" panose="02020603050405020304" pitchFamily="18" charset="0"/>
                <a:ea typeface="Calibri" panose="020F0502020204030204" pitchFamily="34" charset="0"/>
              </a:rPr>
              <a:t>Grigore</a:t>
            </a:r>
            <a:r>
              <a:rPr lang="sk-SK" sz="2400" dirty="0">
                <a:latin typeface="Times New Roman" panose="02020603050405020304" pitchFamily="18" charset="0"/>
                <a:ea typeface="Calibri" panose="020F0502020204030204" pitchFamily="34" charset="0"/>
              </a:rPr>
              <a:t> </a:t>
            </a:r>
            <a:r>
              <a:rPr lang="sk-SK" sz="2400" dirty="0" err="1" smtClean="0">
                <a:latin typeface="Times New Roman" panose="02020603050405020304" pitchFamily="18" charset="0"/>
                <a:ea typeface="Calibri" panose="020F0502020204030204" pitchFamily="34" charset="0"/>
              </a:rPr>
              <a:t>Moisil</a:t>
            </a:r>
            <a:r>
              <a:rPr lang="sk-SK" sz="2400" dirty="0" smtClean="0">
                <a:latin typeface="Times New Roman" panose="02020603050405020304" pitchFamily="18" charset="0"/>
                <a:ea typeface="Calibri" panose="020F0502020204030204" pitchFamily="34" charset="0"/>
              </a:rPr>
              <a:t> Ploiesti</a:t>
            </a:r>
          </a:p>
          <a:p>
            <a:pPr algn="ctr">
              <a:lnSpc>
                <a:spcPct val="150000"/>
              </a:lnSpc>
              <a:spcAft>
                <a:spcPts val="0"/>
              </a:spcAft>
            </a:pPr>
            <a:endParaRPr lang="sk-SK" sz="2400" dirty="0">
              <a:latin typeface="Times New Roman" panose="02020603050405020304" pitchFamily="18" charset="0"/>
            </a:endParaRPr>
          </a:p>
          <a:p>
            <a:pPr algn="ctr">
              <a:lnSpc>
                <a:spcPct val="150000"/>
              </a:lnSpc>
              <a:spcAft>
                <a:spcPts val="0"/>
              </a:spcAft>
            </a:pPr>
            <a:r>
              <a:rPr lang="sk-SK" sz="2400" dirty="0" err="1" smtClean="0">
                <a:latin typeface="Times New Roman" panose="02020603050405020304" pitchFamily="18" charset="0"/>
              </a:rPr>
              <a:t>Cooperating</a:t>
            </a:r>
            <a:r>
              <a:rPr lang="sk-SK" sz="2400" dirty="0" smtClean="0">
                <a:latin typeface="Times New Roman" panose="02020603050405020304" pitchFamily="18" charset="0"/>
              </a:rPr>
              <a:t> with partner schools:</a:t>
            </a:r>
          </a:p>
          <a:p>
            <a:pPr algn="ctr">
              <a:lnSpc>
                <a:spcPct val="150000"/>
              </a:lnSpc>
              <a:spcAft>
                <a:spcPts val="0"/>
              </a:spcAft>
            </a:pPr>
            <a:r>
              <a:rPr lang="sk-SK" sz="2400" dirty="0" smtClean="0">
                <a:latin typeface="Times New Roman" panose="02020603050405020304" pitchFamily="18" charset="0"/>
              </a:rPr>
              <a:t>ZŠ sv. Andreja Svorada a Benedikta Skalité</a:t>
            </a:r>
          </a:p>
          <a:p>
            <a:pPr algn="ctr">
              <a:lnSpc>
                <a:spcPct val="150000"/>
              </a:lnSpc>
            </a:pPr>
            <a:r>
              <a:rPr lang="sk-SK" sz="2400" spc="-40" dirty="0">
                <a:latin typeface="Times New Roman" panose="02020603050405020304" pitchFamily="18" charset="0"/>
                <a:ea typeface="Calibri" panose="020F0502020204030204" pitchFamily="34" charset="0"/>
              </a:rPr>
              <a:t>2nd school of </a:t>
            </a:r>
            <a:r>
              <a:rPr lang="sk-SK" sz="2400" spc="-40" dirty="0" err="1">
                <a:latin typeface="Times New Roman" panose="02020603050405020304" pitchFamily="18" charset="0"/>
                <a:ea typeface="Calibri" panose="020F0502020204030204" pitchFamily="34" charset="0"/>
              </a:rPr>
              <a:t>Mikra</a:t>
            </a:r>
            <a:r>
              <a:rPr lang="sk-SK" sz="2400" spc="-40" dirty="0">
                <a:latin typeface="Times New Roman" panose="02020603050405020304" pitchFamily="18" charset="0"/>
                <a:ea typeface="Calibri" panose="020F0502020204030204" pitchFamily="34" charset="0"/>
              </a:rPr>
              <a:t>, </a:t>
            </a:r>
            <a:r>
              <a:rPr lang="sk-SK" sz="2400" spc="-40" dirty="0" err="1">
                <a:latin typeface="Times New Roman" panose="02020603050405020304" pitchFamily="18" charset="0"/>
                <a:ea typeface="Calibri" panose="020F0502020204030204" pitchFamily="34" charset="0"/>
              </a:rPr>
              <a:t>Trilofos</a:t>
            </a:r>
            <a:r>
              <a:rPr lang="sk-SK" sz="2400" spc="-40" dirty="0">
                <a:latin typeface="Times New Roman" panose="02020603050405020304" pitchFamily="18" charset="0"/>
                <a:ea typeface="Calibri" panose="020F0502020204030204" pitchFamily="34" charset="0"/>
              </a:rPr>
              <a:t>, Grécko</a:t>
            </a:r>
            <a:endParaRPr lang="sk-SK" sz="2400" i="1" spc="-40" dirty="0">
              <a:latin typeface="Times New Roman" panose="02020603050405020304" pitchFamily="18" charset="0"/>
              <a:ea typeface="Calibri" panose="020F0502020204030204" pitchFamily="34" charset="0"/>
            </a:endParaRPr>
          </a:p>
          <a:p>
            <a:pPr>
              <a:lnSpc>
                <a:spcPct val="150000"/>
              </a:lnSpc>
              <a:spcAft>
                <a:spcPts val="0"/>
              </a:spcAft>
            </a:pPr>
            <a:endParaRPr lang="en-GB" dirty="0"/>
          </a:p>
        </p:txBody>
      </p:sp>
      <p:sp>
        <p:nvSpPr>
          <p:cNvPr id="4" name="BlokTextu 3"/>
          <p:cNvSpPr txBox="1"/>
          <p:nvPr/>
        </p:nvSpPr>
        <p:spPr>
          <a:xfrm>
            <a:off x="5158219" y="5291528"/>
            <a:ext cx="2450030" cy="923330"/>
          </a:xfrm>
          <a:prstGeom prst="rect">
            <a:avLst/>
          </a:prstGeom>
          <a:noFill/>
        </p:spPr>
        <p:txBody>
          <a:bodyPr wrap="none" rtlCol="0">
            <a:spAutoFit/>
          </a:bodyPr>
          <a:lstStyle/>
          <a:p>
            <a:pPr algn="ctr"/>
            <a:r>
              <a:rPr lang="sk-SK" dirty="0" smtClean="0"/>
              <a:t>LTTA ROMANIA, Ploiesti </a:t>
            </a:r>
          </a:p>
          <a:p>
            <a:pPr algn="ctr"/>
            <a:endParaRPr lang="sk-SK" dirty="0"/>
          </a:p>
          <a:p>
            <a:pPr algn="ctr"/>
            <a:r>
              <a:rPr lang="sk-SK" dirty="0" smtClean="0"/>
              <a:t>08.03. – 15.03.2019</a:t>
            </a:r>
            <a:endParaRPr lang="en-GB" dirty="0"/>
          </a:p>
        </p:txBody>
      </p:sp>
    </p:spTree>
    <p:extLst>
      <p:ext uri="{BB962C8B-B14F-4D97-AF65-F5344CB8AC3E}">
        <p14:creationId xmlns:p14="http://schemas.microsoft.com/office/powerpoint/2010/main" val="2982470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1764" y="119921"/>
            <a:ext cx="9026236" cy="2203554"/>
          </a:xfrm>
        </p:spPr>
        <p:txBody>
          <a:bodyPr>
            <a:normAutofit/>
          </a:bodyPr>
          <a:lstStyle/>
          <a:p>
            <a:r>
              <a:rPr lang="en-US" b="1" dirty="0">
                <a:solidFill>
                  <a:srgbClr val="0070C0"/>
                </a:solidFill>
              </a:rPr>
              <a:t>Benefits Of </a:t>
            </a:r>
            <a:r>
              <a:rPr lang="en-US" b="1" dirty="0" smtClean="0">
                <a:solidFill>
                  <a:srgbClr val="0070C0"/>
                </a:solidFill>
              </a:rPr>
              <a:t>Playing</a:t>
            </a:r>
            <a:r>
              <a:rPr lang="sk-SK" b="1" dirty="0" smtClean="0">
                <a:solidFill>
                  <a:srgbClr val="0070C0"/>
                </a:solidFill>
              </a:rPr>
              <a:t> </a:t>
            </a:r>
            <a:r>
              <a:rPr lang="en-US" b="1" dirty="0" smtClean="0">
                <a:solidFill>
                  <a:srgbClr val="0070C0"/>
                </a:solidFill>
              </a:rPr>
              <a:t>Sports</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Subtitle 2"/>
          <p:cNvSpPr>
            <a:spLocks noGrp="1"/>
          </p:cNvSpPr>
          <p:nvPr>
            <p:ph type="subTitle" idx="1"/>
          </p:nvPr>
        </p:nvSpPr>
        <p:spPr>
          <a:xfrm>
            <a:off x="748145" y="1828800"/>
            <a:ext cx="10764981" cy="4322618"/>
          </a:xfrm>
        </p:spPr>
        <p:txBody>
          <a:bodyPr>
            <a:normAutofit/>
          </a:bodyPr>
          <a:lstStyle/>
          <a:p>
            <a:r>
              <a:rPr lang="en-US" dirty="0">
                <a:latin typeface="Times New Roman" panose="02020603050405020304" pitchFamily="18" charset="0"/>
                <a:cs typeface="Times New Roman" panose="02020603050405020304" pitchFamily="18" charset="0"/>
              </a:rPr>
              <a:t>The health benefits of playing sports include proper weight management, efficient functioning of the heart, controlled diabetes, lower cholesterol levels, improved blood circulation, and lower hypertension and stress levels. It helps in the toning of muscles and strengthening of bones. It also brings positive energy, discipline, and helps in building self-esteem and mutual respect.</a:t>
            </a:r>
          </a:p>
          <a:p>
            <a:r>
              <a:rPr lang="en-US" dirty="0">
                <a:latin typeface="Times New Roman" panose="02020603050405020304" pitchFamily="18" charset="0"/>
                <a:cs typeface="Times New Roman" panose="02020603050405020304" pitchFamily="18" charset="0"/>
              </a:rPr>
              <a:t>Playing sports is a favorite activity for many people around the world. It provides us with enjoyment and also freshens up our mind. However, playing sports is actually more than running, jumping, or kicking a ball on the field. Indulging in sports helps our body function smoothly and more efficiently. Sports involve the activity of each and every muscle in our body. This strengthens the body and promotes good health.</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574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60338"/>
            <a:ext cx="6478391" cy="1578521"/>
          </a:xfrm>
        </p:spPr>
        <p:txBody>
          <a:bodyPr/>
          <a:lstStyle/>
          <a:p>
            <a:r>
              <a:rPr lang="en-US" b="1" dirty="0">
                <a:solidFill>
                  <a:srgbClr val="0070C0"/>
                </a:solidFill>
              </a:rPr>
              <a:t>Health Benefits of Playing Sports</a:t>
            </a:r>
            <a:r>
              <a:rPr lang="en-US" dirty="0"/>
              <a:t/>
            </a:r>
            <a:br>
              <a:rPr lang="en-US" dirty="0"/>
            </a:b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3113" b="3113"/>
          <a:stretch>
            <a:fillRect/>
          </a:stretch>
        </p:blipFill>
        <p:spPr>
          <a:xfrm>
            <a:off x="7318179" y="685799"/>
            <a:ext cx="4278075" cy="4862945"/>
          </a:xfrm>
        </p:spPr>
      </p:pic>
      <p:sp>
        <p:nvSpPr>
          <p:cNvPr id="4" name="Text Placeholder 3"/>
          <p:cNvSpPr>
            <a:spLocks noGrp="1"/>
          </p:cNvSpPr>
          <p:nvPr>
            <p:ph type="body" sz="half" idx="2"/>
          </p:nvPr>
        </p:nvSpPr>
        <p:spPr>
          <a:xfrm>
            <a:off x="665018" y="1849582"/>
            <a:ext cx="6338455" cy="4800600"/>
          </a:xfrm>
        </p:spPr>
        <p:txBody>
          <a:bodyPr/>
          <a:lstStyle/>
          <a:p>
            <a:r>
              <a:rPr lang="en-US" sz="2000" dirty="0">
                <a:latin typeface="Times New Roman" panose="02020603050405020304" pitchFamily="18" charset="0"/>
                <a:cs typeface="Times New Roman" panose="02020603050405020304" pitchFamily="18" charset="0"/>
              </a:rPr>
              <a:t>Healthy Heart</a:t>
            </a:r>
          </a:p>
          <a:p>
            <a:r>
              <a:rPr lang="en-US" sz="2000" dirty="0">
                <a:latin typeface="Times New Roman" panose="02020603050405020304" pitchFamily="18" charset="0"/>
                <a:cs typeface="Times New Roman" panose="02020603050405020304" pitchFamily="18" charset="0"/>
              </a:rPr>
              <a:t>Playing sports helps with stretching ability. The heart benefits the most from playing sports and there are fewer chances of malfunctioning of your heart. </a:t>
            </a:r>
            <a:r>
              <a:rPr lang="en-US" sz="2000" dirty="0" smtClean="0">
                <a:latin typeface="Times New Roman" panose="02020603050405020304" pitchFamily="18" charset="0"/>
                <a:cs typeface="Times New Roman" panose="02020603050405020304" pitchFamily="18" charset="0"/>
              </a:rPr>
              <a:t>Playing </a:t>
            </a:r>
            <a:r>
              <a:rPr lang="en-US" sz="2000" dirty="0">
                <a:latin typeface="Times New Roman" panose="02020603050405020304" pitchFamily="18" charset="0"/>
                <a:cs typeface="Times New Roman" panose="02020603050405020304" pitchFamily="18" charset="0"/>
              </a:rPr>
              <a:t>sports helps the heart in pumping more blood as it is a type of workout for the body</a:t>
            </a:r>
            <a:r>
              <a:rPr lang="en-US" sz="2000" dirty="0" smtClean="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Diabetes Control</a:t>
            </a:r>
            <a:endParaRPr lang="en-US" sz="20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Playing sports helps the insulin perform in a better manner. This helps diabetics make most of the insulin present in their body. Also, physical activity helps in reducing the risk of type 2 diabetes. </a:t>
            </a:r>
            <a:r>
              <a:rPr lang="en-US" sz="1800" dirty="0" smtClean="0">
                <a:latin typeface="Times New Roman" panose="02020603050405020304" pitchFamily="18" charset="0"/>
                <a:cs typeface="Times New Roman" panose="02020603050405020304" pitchFamily="18" charset="0"/>
              </a:rPr>
              <a:t>It </a:t>
            </a:r>
            <a:r>
              <a:rPr lang="en-US" sz="1800" dirty="0">
                <a:latin typeface="Times New Roman" panose="02020603050405020304" pitchFamily="18" charset="0"/>
                <a:cs typeface="Times New Roman" panose="02020603050405020304" pitchFamily="18" charset="0"/>
              </a:rPr>
              <a:t>can also help in weight management since it </a:t>
            </a:r>
            <a:r>
              <a:rPr lang="en-US" sz="1800" dirty="0" smtClean="0">
                <a:latin typeface="Times New Roman" panose="02020603050405020304" pitchFamily="18" charset="0"/>
                <a:cs typeface="Times New Roman" panose="02020603050405020304" pitchFamily="18" charset="0"/>
              </a:rPr>
              <a:t>burns</a:t>
            </a:r>
            <a:r>
              <a:rPr lang="sk-SK"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excess </a:t>
            </a:r>
            <a:r>
              <a:rPr lang="en-US" sz="1800" dirty="0">
                <a:latin typeface="Times New Roman" panose="02020603050405020304" pitchFamily="18" charset="0"/>
                <a:cs typeface="Times New Roman" panose="02020603050405020304" pitchFamily="18" charset="0"/>
              </a:rPr>
              <a:t>calories.</a:t>
            </a:r>
          </a:p>
          <a:p>
            <a:endParaRPr lang="en-US" sz="1800" dirty="0"/>
          </a:p>
        </p:txBody>
      </p:sp>
      <p:sp>
        <p:nvSpPr>
          <p:cNvPr id="5" name="AutoShape 2" descr="Imagini pentru healthy he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65839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3718" y="157019"/>
            <a:ext cx="10967009" cy="2862322"/>
          </a:xfrm>
          <a:prstGeom prst="rect">
            <a:avLst/>
          </a:prstGeom>
        </p:spPr>
        <p:txBody>
          <a:bodyPr wrap="square">
            <a:spAutoFit/>
          </a:bodyPr>
          <a:lstStyle/>
          <a:p>
            <a:pPr>
              <a:lnSpc>
                <a:spcPct val="150000"/>
              </a:lnSpc>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Weight Management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Obesity is a big issue faced by millions of people across the world. This issue can be dealt with indulging in loads of sports or similar physical activities.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Fat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gets burnt and calories are shed through the rigorous physical activity involved in sports. People who regularly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play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sports are naturally leaner and fitter</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Obrázok 1"/>
          <p:cNvPicPr>
            <a:picLocks noChangeAspect="1"/>
          </p:cNvPicPr>
          <p:nvPr/>
        </p:nvPicPr>
        <p:blipFill rotWithShape="1">
          <a:blip r:embed="rId2" cstate="print">
            <a:extLst>
              <a:ext uri="{28A0092B-C50C-407E-A947-70E740481C1C}">
                <a14:useLocalDpi xmlns:a14="http://schemas.microsoft.com/office/drawing/2010/main" val="0"/>
              </a:ext>
            </a:extLst>
          </a:blip>
          <a:srcRect t="17705" b="25901"/>
          <a:stretch/>
        </p:blipFill>
        <p:spPr>
          <a:xfrm>
            <a:off x="1735831" y="3162027"/>
            <a:ext cx="8039724" cy="3400409"/>
          </a:xfrm>
          <a:prstGeom prst="rect">
            <a:avLst/>
          </a:prstGeom>
        </p:spPr>
      </p:pic>
    </p:spTree>
    <p:extLst>
      <p:ext uri="{BB962C8B-B14F-4D97-AF65-F5344CB8AC3E}">
        <p14:creationId xmlns:p14="http://schemas.microsoft.com/office/powerpoint/2010/main" val="4115933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7818"/>
            <a:ext cx="4943005" cy="6195992"/>
          </a:xfrm>
          <a:prstGeom prst="rect">
            <a:avLst/>
          </a:prstGeom>
        </p:spPr>
        <p:txBody>
          <a:bodyPr wrap="square">
            <a:spAutoFit/>
          </a:bodyPr>
          <a:lstStyle/>
          <a:p>
            <a:pPr algn="ctr">
              <a:lnSpc>
                <a:spcPct val="107000"/>
              </a:lnSpc>
              <a:spcAft>
                <a:spcPts val="80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Healthier Relationships</a:t>
            </a:r>
            <a:endParaRPr lang="sk-SK" sz="28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Most sports involve working cohesively in a team environment. Even sports with individual scores, such as swimming, have a team-building component, such as when that swim team goes to a swim meet in another city. With that team component can come more cooperation skills, more focus and more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commitment.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All of that can lead to healthier relationships with other people and a healthier outlook on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life.</a:t>
            </a:r>
          </a:p>
          <a:p>
            <a:pPr>
              <a:lnSpc>
                <a:spcPct val="107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ok 3"/>
          <p:cNvPicPr>
            <a:picLocks noChangeAspect="1"/>
          </p:cNvPicPr>
          <p:nvPr/>
        </p:nvPicPr>
        <p:blipFill rotWithShape="1">
          <a:blip r:embed="rId2" cstate="print">
            <a:extLst>
              <a:ext uri="{28A0092B-C50C-407E-A947-70E740481C1C}">
                <a14:useLocalDpi xmlns:a14="http://schemas.microsoft.com/office/drawing/2010/main" val="0"/>
              </a:ext>
            </a:extLst>
          </a:blip>
          <a:srcRect l="9671"/>
          <a:stretch/>
        </p:blipFill>
        <p:spPr>
          <a:xfrm>
            <a:off x="5366477" y="1086059"/>
            <a:ext cx="6580683" cy="4097936"/>
          </a:xfrm>
          <a:prstGeom prst="rect">
            <a:avLst/>
          </a:prstGeom>
        </p:spPr>
      </p:pic>
    </p:spTree>
    <p:extLst>
      <p:ext uri="{BB962C8B-B14F-4D97-AF65-F5344CB8AC3E}">
        <p14:creationId xmlns:p14="http://schemas.microsoft.com/office/powerpoint/2010/main" val="3671055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9" y="311728"/>
            <a:ext cx="11659622" cy="2831544"/>
          </a:xfrm>
          <a:prstGeom prst="rect">
            <a:avLst/>
          </a:prstGeom>
        </p:spPr>
        <p:txBody>
          <a:bodyPr wrap="square">
            <a:spAutoFit/>
          </a:bodyPr>
          <a:lstStyle/>
          <a:p>
            <a:pPr>
              <a:spcAft>
                <a:spcPts val="1200"/>
              </a:spcAft>
            </a:pP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Stronger Immunity</a:t>
            </a:r>
          </a:p>
          <a:p>
            <a:pPr>
              <a:spcAft>
                <a:spcPts val="1200"/>
              </a:spcAf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Regularly indulging in exercise and sports makes the body immune to many diseases that usually affect a person due to weak immunity. When a person exercises, the rate at which white blood cells reach every body part increases significantly. Playing sports increases sweat production and also removes toxins. Due to the rise in body temperature, the chances of bacterial growth also lessen.</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Obrázok 3"/>
          <p:cNvPicPr>
            <a:picLocks noChangeAspect="1"/>
          </p:cNvPicPr>
          <p:nvPr/>
        </p:nvPicPr>
        <p:blipFill rotWithShape="1">
          <a:blip r:embed="rId2" cstate="print">
            <a:extLst>
              <a:ext uri="{28A0092B-C50C-407E-A947-70E740481C1C}">
                <a14:useLocalDpi xmlns:a14="http://schemas.microsoft.com/office/drawing/2010/main" val="0"/>
              </a:ext>
            </a:extLst>
          </a:blip>
          <a:srcRect t="21421" b="33115"/>
          <a:stretch/>
        </p:blipFill>
        <p:spPr>
          <a:xfrm>
            <a:off x="0" y="3234090"/>
            <a:ext cx="12192000" cy="3117954"/>
          </a:xfrm>
          <a:prstGeom prst="rect">
            <a:avLst/>
          </a:prstGeom>
        </p:spPr>
      </p:pic>
    </p:spTree>
    <p:extLst>
      <p:ext uri="{BB962C8B-B14F-4D97-AF65-F5344CB8AC3E}">
        <p14:creationId xmlns:p14="http://schemas.microsoft.com/office/powerpoint/2010/main" val="3610009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981" y="353292"/>
            <a:ext cx="11274307" cy="2831544"/>
          </a:xfrm>
          <a:prstGeom prst="rect">
            <a:avLst/>
          </a:prstGeom>
        </p:spPr>
        <p:txBody>
          <a:bodyPr wrap="square">
            <a:spAutoFit/>
          </a:bodyPr>
          <a:lstStyle/>
          <a:p>
            <a:pPr>
              <a:spcAft>
                <a:spcPts val="120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Discipline</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Discipline becomes a natural part of life when you start spending time in playing sports. This is because sports inspire people to live life by certain rules and regulations and move towards a positive end. Children who indulge in sports feel healthier, and develop better and healthier relationships with other people because a positive, team-based outlook is instilled in them.</a:t>
            </a:r>
          </a:p>
        </p:txBody>
      </p:sp>
      <p:pic>
        <p:nvPicPr>
          <p:cNvPr id="4" name="Picture 2"/>
          <p:cNvPicPr>
            <a:picLocks noChangeAspect="1"/>
          </p:cNvPicPr>
          <p:nvPr/>
        </p:nvPicPr>
        <p:blipFill rotWithShape="1">
          <a:blip r:embed="rId2">
            <a:extLst>
              <a:ext uri="{28A0092B-C50C-407E-A947-70E740481C1C}">
                <a14:useLocalDpi xmlns:a14="http://schemas.microsoft.com/office/drawing/2010/main" val="0"/>
              </a:ext>
            </a:extLst>
          </a:blip>
          <a:srcRect b="12827"/>
          <a:stretch/>
        </p:blipFill>
        <p:spPr>
          <a:xfrm>
            <a:off x="1399972" y="3291463"/>
            <a:ext cx="9175666" cy="3460319"/>
          </a:xfrm>
          <a:prstGeom prst="rect">
            <a:avLst/>
          </a:prstGeom>
        </p:spPr>
      </p:pic>
    </p:spTree>
    <p:extLst>
      <p:ext uri="{BB962C8B-B14F-4D97-AF65-F5344CB8AC3E}">
        <p14:creationId xmlns:p14="http://schemas.microsoft.com/office/powerpoint/2010/main" val="2538534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7" y="270164"/>
            <a:ext cx="11814293" cy="2769989"/>
          </a:xfrm>
          <a:prstGeom prst="rect">
            <a:avLst/>
          </a:prstGeom>
        </p:spPr>
        <p:txBody>
          <a:bodyPr wrap="square">
            <a:spAutoFit/>
          </a:bodyPr>
          <a:lstStyle/>
          <a:p>
            <a:pPr>
              <a:spcAft>
                <a:spcPts val="1200"/>
              </a:spcAft>
            </a:pPr>
            <a:r>
              <a:rPr lang="en-US" sz="2400" b="1" dirty="0">
                <a:latin typeface="Georgia" panose="02040502050405020303" pitchFamily="18" charset="0"/>
                <a:ea typeface="Times New Roman" panose="02020603050405020304" pitchFamily="18" charset="0"/>
              </a:rPr>
              <a:t>Mutual Respect</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dirty="0">
                <a:latin typeface="Georgia" panose="02040502050405020303" pitchFamily="18" charset="0"/>
                <a:ea typeface="Times New Roman" panose="02020603050405020304" pitchFamily="18" charset="0"/>
              </a:rPr>
              <a:t>Playing sports builds mutual respect. It helps you to respect people even if they have a negative attitude towards you.</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b="1" dirty="0">
                <a:latin typeface="Georgia" panose="02040502050405020303" pitchFamily="18" charset="0"/>
                <a:ea typeface="Times New Roman" panose="02020603050405020304" pitchFamily="18" charset="0"/>
              </a:rPr>
              <a:t>Calmness</a:t>
            </a:r>
            <a:endParaRPr lang="en-US" sz="2400" dirty="0">
              <a:latin typeface="Times New Roman" panose="02020603050405020304" pitchFamily="18" charset="0"/>
              <a:ea typeface="Times New Roman" panose="02020603050405020304" pitchFamily="18" charset="0"/>
            </a:endParaRPr>
          </a:p>
          <a:p>
            <a:pPr>
              <a:spcAft>
                <a:spcPts val="1200"/>
              </a:spcAft>
            </a:pPr>
            <a:r>
              <a:rPr lang="en-US" sz="2400" dirty="0">
                <a:latin typeface="Georgia" panose="02040502050405020303" pitchFamily="18" charset="0"/>
                <a:ea typeface="Times New Roman" panose="02020603050405020304" pitchFamily="18" charset="0"/>
              </a:rPr>
              <a:t>Sports train your mind to think calmly and find new strategies to deal with problems without getting too hyper.</a:t>
            </a:r>
            <a:endParaRPr lang="en-US" sz="2400"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294" y="3147934"/>
            <a:ext cx="8040342" cy="3460684"/>
          </a:xfrm>
          <a:prstGeom prst="rect">
            <a:avLst/>
          </a:prstGeom>
        </p:spPr>
      </p:pic>
    </p:spTree>
    <p:extLst>
      <p:ext uri="{BB962C8B-B14F-4D97-AF65-F5344CB8AC3E}">
        <p14:creationId xmlns:p14="http://schemas.microsoft.com/office/powerpoint/2010/main" val="4011332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519545"/>
            <a:ext cx="5671734" cy="5478423"/>
          </a:xfrm>
          <a:prstGeom prst="rect">
            <a:avLst/>
          </a:prstGeom>
        </p:spPr>
        <p:txBody>
          <a:bodyPr wrap="square">
            <a:spAutoFit/>
          </a:bodyPr>
          <a:lstStyle/>
          <a:p>
            <a:pPr>
              <a:spcAft>
                <a:spcPts val="1200"/>
              </a:spcAft>
            </a:pP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Teamwork</a:t>
            </a:r>
            <a:endParaRPr lang="sk-SK" sz="32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Playing sports helps you build good relationships with people from diverse backgrounds and traits. </a:t>
            </a:r>
            <a:endParaRPr lang="sk-SK"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It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encourages teamwork and thus helps in preparing you to work with different people in a harmonious manner.</a:t>
            </a:r>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5141" y="334525"/>
            <a:ext cx="4389760" cy="2926072"/>
          </a:xfrm>
          <a:prstGeom prst="rect">
            <a:avLst/>
          </a:prstGeom>
        </p:spPr>
      </p:pic>
      <p:pic>
        <p:nvPicPr>
          <p:cNvPr id="5" name="Obrázo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5141" y="3597638"/>
            <a:ext cx="4419161" cy="2945567"/>
          </a:xfrm>
          <a:prstGeom prst="rect">
            <a:avLst/>
          </a:prstGeom>
        </p:spPr>
      </p:pic>
    </p:spTree>
    <p:extLst>
      <p:ext uri="{BB962C8B-B14F-4D97-AF65-F5344CB8AC3E}">
        <p14:creationId xmlns:p14="http://schemas.microsoft.com/office/powerpoint/2010/main" val="3198470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tív balíka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Motív balík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balík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447</TotalTime>
  <Words>687</Words>
  <Application>Microsoft Office PowerPoint</Application>
  <PresentationFormat>Širokouhlá</PresentationFormat>
  <Paragraphs>37</Paragraphs>
  <Slides>11</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11</vt:i4>
      </vt:variant>
    </vt:vector>
  </HeadingPairs>
  <TitlesOfParts>
    <vt:vector size="17" baseType="lpstr">
      <vt:lpstr>Arial</vt:lpstr>
      <vt:lpstr>Calibri</vt:lpstr>
      <vt:lpstr>Calibri Light</vt:lpstr>
      <vt:lpstr>Georgia</vt:lpstr>
      <vt:lpstr>Times New Roman</vt:lpstr>
      <vt:lpstr>Office Theme</vt:lpstr>
      <vt:lpstr>Prezentácia programu PowerPoint</vt:lpstr>
      <vt:lpstr>Benefits Of Playing Sports </vt:lpstr>
      <vt:lpstr>Health Benefits of Playing Sports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Of Playing Sports</dc:title>
  <dc:creator>Mady</dc:creator>
  <cp:lastModifiedBy>Janka Kubánková</cp:lastModifiedBy>
  <cp:revision>23</cp:revision>
  <dcterms:created xsi:type="dcterms:W3CDTF">2019-07-24T13:53:03Z</dcterms:created>
  <dcterms:modified xsi:type="dcterms:W3CDTF">2019-09-23T15:51:21Z</dcterms:modified>
</cp:coreProperties>
</file>