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7B52"/>
    <a:srgbClr val="C5FA90"/>
    <a:srgbClr val="60FA60"/>
    <a:srgbClr val="68B4F2"/>
    <a:srgbClr val="FFC969"/>
    <a:srgbClr val="FBB831"/>
    <a:srgbClr val="FAF1B0"/>
    <a:srgbClr val="E6EE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BCD2302-54C0-4BCE-96D6-BDAD54021FB6}" type="datetimeFigureOut">
              <a:rPr lang="sk-SK" smtClean="0"/>
              <a:t>4. 6. 2012</a:t>
            </a:fld>
            <a:endParaRPr lang="sk-SK"/>
          </a:p>
        </p:txBody>
      </p:sp>
      <p:sp>
        <p:nvSpPr>
          <p:cNvPr id="17" name="Footer Placeholder 16"/>
          <p:cNvSpPr>
            <a:spLocks noGrp="1"/>
          </p:cNvSpPr>
          <p:nvPr>
            <p:ph type="ftr" sz="quarter" idx="11"/>
          </p:nvPr>
        </p:nvSpPr>
        <p:spPr/>
        <p:txBody>
          <a:bodyPr/>
          <a:lstStyle/>
          <a:p>
            <a:endParaRPr lang="sk-SK"/>
          </a:p>
        </p:txBody>
      </p:sp>
      <p:sp>
        <p:nvSpPr>
          <p:cNvPr id="29" name="Slide Number Placeholder 28"/>
          <p:cNvSpPr>
            <a:spLocks noGrp="1"/>
          </p:cNvSpPr>
          <p:nvPr>
            <p:ph type="sldNum" sz="quarter" idx="12"/>
          </p:nvPr>
        </p:nvSpPr>
        <p:spPr/>
        <p:txBody>
          <a:bodyPr/>
          <a:lstStyle/>
          <a:p>
            <a:fld id="{BBC3B9CE-E191-419C-9445-3ED7A2F21483}" type="slidenum">
              <a:rPr lang="sk-SK" smtClean="0"/>
              <a:t>‹#›</a:t>
            </a:fld>
            <a:endParaRPr lang="sk-SK"/>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CD2302-54C0-4BCE-96D6-BDAD54021FB6}" type="datetimeFigureOut">
              <a:rPr lang="sk-SK" smtClean="0"/>
              <a:t>4. 6. 2012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CD2302-54C0-4BCE-96D6-BDAD54021FB6}" type="datetimeFigureOut">
              <a:rPr lang="sk-SK" smtClean="0"/>
              <a:t>4. 6. 2012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CD2302-54C0-4BCE-96D6-BDAD54021FB6}" type="datetimeFigureOut">
              <a:rPr lang="sk-SK" smtClean="0"/>
              <a:t>4. 6. 2012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CD2302-54C0-4BCE-96D6-BDAD54021FB6}" type="datetimeFigureOut">
              <a:rPr lang="sk-SK" smtClean="0"/>
              <a:t>4. 6. 2012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7924800" y="6416675"/>
            <a:ext cx="762000" cy="365125"/>
          </a:xfrm>
        </p:spPr>
        <p:txBody>
          <a:bodyPr/>
          <a:lstStyle/>
          <a:p>
            <a:fld id="{BBC3B9CE-E191-419C-9445-3ED7A2F21483}"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CD2302-54C0-4BCE-96D6-BDAD54021FB6}" type="datetimeFigureOut">
              <a:rPr lang="sk-SK" smtClean="0"/>
              <a:t>4. 6. 2012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CD2302-54C0-4BCE-96D6-BDAD54021FB6}" type="datetimeFigureOut">
              <a:rPr lang="sk-SK" smtClean="0"/>
              <a:t>4. 6. 2012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CD2302-54C0-4BCE-96D6-BDAD54021FB6}" type="datetimeFigureOut">
              <a:rPr lang="sk-SK" smtClean="0"/>
              <a:t>4. 6. 2012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D2302-54C0-4BCE-96D6-BDAD54021FB6}" type="datetimeFigureOut">
              <a:rPr lang="sk-SK" smtClean="0"/>
              <a:t>4. 6. 2012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CD2302-54C0-4BCE-96D6-BDAD54021FB6}" type="datetimeFigureOut">
              <a:rPr lang="sk-SK" smtClean="0"/>
              <a:t>4. 6. 2012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CD2302-54C0-4BCE-96D6-BDAD54021FB6}" type="datetimeFigureOut">
              <a:rPr lang="sk-SK" smtClean="0"/>
              <a:t>4. 6. 2012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BC3B9CE-E191-419C-9445-3ED7A2F21483}"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BCD2302-54C0-4BCE-96D6-BDAD54021FB6}" type="datetimeFigureOut">
              <a:rPr lang="sk-SK" smtClean="0"/>
              <a:t>4. 6. 2012</a:t>
            </a:fld>
            <a:endParaRPr lang="sk-SK"/>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sk-SK"/>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BC3B9CE-E191-419C-9445-3ED7A2F21483}"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hyperlink" Target="http://www.drogynie.sk/pribehy.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hcem.info/ludia/o-drogach.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rastamama.sk/o-drogach/" TargetMode="External"/><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hyperlink" Target="http://www.drogynie.sk/index.php" TargetMode="External"/><Relationship Id="rId1" Type="http://schemas.openxmlformats.org/officeDocument/2006/relationships/slideLayout" Target="../slideLayouts/slideLayout2.xml"/><Relationship Id="rId6" Type="http://schemas.openxmlformats.org/officeDocument/2006/relationships/hyperlink" Target="http://www.zoberloptu.sk/article-list/" TargetMode="External"/><Relationship Id="rId5" Type="http://schemas.openxmlformats.org/officeDocument/2006/relationships/image" Target="../media/image13.jpeg"/><Relationship Id="rId4" Type="http://schemas.openxmlformats.org/officeDocument/2006/relationships/hyperlink" Target="http://sk-sk.facebook.com/pages/Povedzme-spolu-STOP-DROG%C3%81M-Kam-to-speje/187992049384" TargetMode="External"/><Relationship Id="rId9" Type="http://schemas.openxmlformats.org/officeDocument/2006/relationships/image" Target="../media/image15.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67944" y="5733256"/>
            <a:ext cx="4856584" cy="622920"/>
          </a:xfrm>
        </p:spPr>
        <p:txBody>
          <a:bodyPr>
            <a:normAutofit/>
          </a:bodyPr>
          <a:lstStyle/>
          <a:p>
            <a:r>
              <a:rPr lang="sk-SK" sz="2400" b="1" dirty="0" smtClean="0">
                <a:solidFill>
                  <a:schemeClr val="tx1"/>
                </a:solidFill>
                <a:latin typeface="Arial" pitchFamily="34" charset="0"/>
                <a:cs typeface="Arial" pitchFamily="34" charset="0"/>
              </a:rPr>
              <a:t>Mgr. Monika Grajzeľová</a:t>
            </a:r>
            <a:endParaRPr lang="sk-SK" sz="2400" b="1" dirty="0">
              <a:solidFill>
                <a:schemeClr val="tx1"/>
              </a:solidFill>
              <a:latin typeface="Arial" pitchFamily="34" charset="0"/>
              <a:cs typeface="Arial" pitchFamily="34" charset="0"/>
            </a:endParaRPr>
          </a:p>
        </p:txBody>
      </p:sp>
      <p:sp>
        <p:nvSpPr>
          <p:cNvPr id="4" name="Rectangle 3"/>
          <p:cNvSpPr/>
          <p:nvPr/>
        </p:nvSpPr>
        <p:spPr>
          <a:xfrm>
            <a:off x="4355976" y="2780928"/>
            <a:ext cx="4469557" cy="2585323"/>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5400" b="1" dirty="0" smtClean="0">
                <a:ln w="1905"/>
                <a:solidFill>
                  <a:schemeClr val="accent2">
                    <a:lumMod val="50000"/>
                  </a:schemeClr>
                </a:solidFill>
                <a:effectLst>
                  <a:outerShdw blurRad="60007" dist="200025" dir="15000000" sy="30000" kx="-1800000" algn="bl" rotWithShape="0">
                    <a:prstClr val="black">
                      <a:alpha val="32000"/>
                    </a:prstClr>
                  </a:outerShdw>
                </a:effectLst>
              </a:rPr>
              <a:t>Drogové </a:t>
            </a:r>
          </a:p>
          <a:p>
            <a:pPr algn="ctr"/>
            <a:r>
              <a:rPr lang="sk-SK" sz="5400" b="1" dirty="0" smtClean="0">
                <a:ln w="1905"/>
                <a:solidFill>
                  <a:schemeClr val="accent2">
                    <a:lumMod val="50000"/>
                  </a:schemeClr>
                </a:solidFill>
                <a:effectLst>
                  <a:outerShdw blurRad="60007" dist="200025" dir="15000000" sy="30000" kx="-1800000" algn="bl" rotWithShape="0">
                    <a:prstClr val="black">
                      <a:alpha val="32000"/>
                    </a:prstClr>
                  </a:outerShdw>
                </a:effectLst>
              </a:rPr>
              <a:t>závislosti </a:t>
            </a:r>
          </a:p>
          <a:p>
            <a:pPr algn="ctr"/>
            <a:r>
              <a:rPr lang="sk-SK" sz="5400" b="1" dirty="0" smtClean="0">
                <a:ln w="1905"/>
                <a:solidFill>
                  <a:schemeClr val="accent2">
                    <a:lumMod val="50000"/>
                  </a:schemeClr>
                </a:solidFill>
                <a:effectLst>
                  <a:outerShdw blurRad="60007" dist="200025" dir="15000000" sy="30000" kx="-1800000" algn="bl" rotWithShape="0">
                    <a:prstClr val="black">
                      <a:alpha val="32000"/>
                    </a:prstClr>
                  </a:outerShdw>
                </a:effectLst>
              </a:rPr>
              <a:t>a ich prevencia</a:t>
            </a:r>
            <a:endParaRPr lang="sk-SK" sz="5400" b="1" cap="all" spc="0" dirty="0">
              <a:ln w="0"/>
              <a:solidFill>
                <a:schemeClr val="accent2">
                  <a:lumMod val="50000"/>
                </a:schemeClr>
              </a:solidFill>
              <a:effectLst>
                <a:outerShdw blurRad="60007" dist="200025" dir="15000000" sy="30000" kx="-1800000" algn="bl" rotWithShape="0">
                  <a:prstClr val="black">
                    <a:alpha val="32000"/>
                  </a:prst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2115470" y="2204864"/>
            <a:ext cx="5064207" cy="1323439"/>
          </a:xfrm>
          <a:prstGeom prst="rect">
            <a:avLst/>
          </a:prstGeom>
          <a:noFill/>
        </p:spPr>
        <p:txBody>
          <a:bodyPr wrap="none" lIns="91440" tIns="45720" rIns="91440" bIns="45720">
            <a:spAutoFit/>
          </a:bodyPr>
          <a:lstStyle/>
          <a:p>
            <a:pPr algn="ctr"/>
            <a:r>
              <a:rPr lang="sk-SK" sz="4000" b="1" cap="none" spc="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Arial" pitchFamily="34" charset="0"/>
                <a:cs typeface="Arial" pitchFamily="34" charset="0"/>
              </a:rPr>
              <a:t>S čím všetkým sa ti </a:t>
            </a:r>
          </a:p>
          <a:p>
            <a:pPr algn="ctr"/>
            <a:r>
              <a:rPr lang="sk-SK" sz="4000" b="1" cap="none" spc="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Arial" pitchFamily="34" charset="0"/>
                <a:cs typeface="Arial" pitchFamily="34" charset="0"/>
              </a:rPr>
              <a:t>spája slovo droga?</a:t>
            </a:r>
            <a:endParaRPr lang="sk-SK" sz="4000" b="1" cap="none" spc="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TextBox 5"/>
          <p:cNvSpPr txBox="1"/>
          <p:nvPr/>
        </p:nvSpPr>
        <p:spPr>
          <a:xfrm>
            <a:off x="755576" y="404664"/>
            <a:ext cx="3744416" cy="523220"/>
          </a:xfrm>
          <a:prstGeom prst="rect">
            <a:avLst/>
          </a:prstGeom>
          <a:noFill/>
        </p:spPr>
        <p:txBody>
          <a:bodyPr wrap="square" rtlCol="0">
            <a:spAutoFit/>
          </a:bodyPr>
          <a:lstStyle/>
          <a:p>
            <a:r>
              <a:rPr lang="sk-SK" sz="2800" dirty="0" smtClean="0">
                <a:solidFill>
                  <a:srgbClr val="FF0000"/>
                </a:solidFill>
                <a:latin typeface="Arial" pitchFamily="34" charset="0"/>
                <a:cs typeface="Arial" pitchFamily="34" charset="0"/>
              </a:rPr>
              <a:t>psychotropná látka</a:t>
            </a:r>
            <a:endParaRPr lang="sk-SK" sz="2800" dirty="0">
              <a:solidFill>
                <a:srgbClr val="FF0000"/>
              </a:solidFill>
              <a:latin typeface="Arial" pitchFamily="34" charset="0"/>
              <a:cs typeface="Arial" pitchFamily="34" charset="0"/>
            </a:endParaRPr>
          </a:p>
        </p:txBody>
      </p:sp>
      <p:sp>
        <p:nvSpPr>
          <p:cNvPr id="8" name="TextBox 7"/>
          <p:cNvSpPr txBox="1"/>
          <p:nvPr/>
        </p:nvSpPr>
        <p:spPr>
          <a:xfrm>
            <a:off x="539552" y="1556792"/>
            <a:ext cx="2160240" cy="523220"/>
          </a:xfrm>
          <a:prstGeom prst="rect">
            <a:avLst/>
          </a:prstGeom>
          <a:noFill/>
        </p:spPr>
        <p:txBody>
          <a:bodyPr wrap="square" rtlCol="0">
            <a:spAutoFit/>
          </a:bodyPr>
          <a:lstStyle/>
          <a:p>
            <a:r>
              <a:rPr lang="sk-SK" sz="2800" dirty="0" smtClean="0">
                <a:solidFill>
                  <a:schemeClr val="tx2">
                    <a:lumMod val="75000"/>
                  </a:schemeClr>
                </a:solidFill>
                <a:latin typeface="Arial" pitchFamily="34" charset="0"/>
                <a:cs typeface="Arial" pitchFamily="34" charset="0"/>
              </a:rPr>
              <a:t>závislosť</a:t>
            </a:r>
            <a:endParaRPr lang="sk-SK" sz="2800" dirty="0">
              <a:solidFill>
                <a:schemeClr val="tx2">
                  <a:lumMod val="75000"/>
                </a:schemeClr>
              </a:solidFill>
              <a:latin typeface="Arial" pitchFamily="34" charset="0"/>
              <a:cs typeface="Arial" pitchFamily="34" charset="0"/>
            </a:endParaRPr>
          </a:p>
        </p:txBody>
      </p:sp>
      <p:sp>
        <p:nvSpPr>
          <p:cNvPr id="9" name="TextBox 8"/>
          <p:cNvSpPr txBox="1"/>
          <p:nvPr/>
        </p:nvSpPr>
        <p:spPr>
          <a:xfrm>
            <a:off x="3707904" y="1412776"/>
            <a:ext cx="1440160" cy="523220"/>
          </a:xfrm>
          <a:prstGeom prst="rect">
            <a:avLst/>
          </a:prstGeom>
          <a:noFill/>
        </p:spPr>
        <p:txBody>
          <a:bodyPr wrap="square" rtlCol="0">
            <a:spAutoFit/>
          </a:bodyPr>
          <a:lstStyle/>
          <a:p>
            <a:r>
              <a:rPr lang="sk-SK" sz="2800" dirty="0" smtClean="0">
                <a:latin typeface="Arial" pitchFamily="34" charset="0"/>
                <a:cs typeface="Arial" pitchFamily="34" charset="0"/>
              </a:rPr>
              <a:t>smrť</a:t>
            </a:r>
            <a:endParaRPr lang="sk-SK" sz="2800" dirty="0">
              <a:latin typeface="Arial" pitchFamily="34" charset="0"/>
              <a:cs typeface="Arial" pitchFamily="34" charset="0"/>
            </a:endParaRPr>
          </a:p>
        </p:txBody>
      </p:sp>
      <p:sp>
        <p:nvSpPr>
          <p:cNvPr id="11" name="TextBox 10"/>
          <p:cNvSpPr txBox="1"/>
          <p:nvPr/>
        </p:nvSpPr>
        <p:spPr>
          <a:xfrm>
            <a:off x="5724128" y="764704"/>
            <a:ext cx="2808312" cy="523220"/>
          </a:xfrm>
          <a:prstGeom prst="rect">
            <a:avLst/>
          </a:prstGeom>
          <a:noFill/>
        </p:spPr>
        <p:txBody>
          <a:bodyPr wrap="square" rtlCol="0">
            <a:spAutoFit/>
          </a:bodyPr>
          <a:lstStyle/>
          <a:p>
            <a:r>
              <a:rPr lang="sk-SK" sz="2800" dirty="0" smtClean="0">
                <a:solidFill>
                  <a:schemeClr val="accent3">
                    <a:lumMod val="50000"/>
                  </a:schemeClr>
                </a:solidFill>
                <a:latin typeface="Arial" pitchFamily="34" charset="0"/>
                <a:cs typeface="Arial" pitchFamily="34" charset="0"/>
              </a:rPr>
              <a:t>prírodná látka</a:t>
            </a:r>
            <a:endParaRPr lang="sk-SK" sz="2800" dirty="0">
              <a:solidFill>
                <a:schemeClr val="accent3">
                  <a:lumMod val="50000"/>
                </a:schemeClr>
              </a:solidFill>
              <a:latin typeface="Arial" pitchFamily="34" charset="0"/>
              <a:cs typeface="Arial" pitchFamily="34" charset="0"/>
            </a:endParaRPr>
          </a:p>
        </p:txBody>
      </p:sp>
      <p:sp>
        <p:nvSpPr>
          <p:cNvPr id="12" name="TextBox 11"/>
          <p:cNvSpPr txBox="1"/>
          <p:nvPr/>
        </p:nvSpPr>
        <p:spPr>
          <a:xfrm>
            <a:off x="467544" y="4365104"/>
            <a:ext cx="2304256" cy="523220"/>
          </a:xfrm>
          <a:prstGeom prst="rect">
            <a:avLst/>
          </a:prstGeom>
          <a:noFill/>
        </p:spPr>
        <p:txBody>
          <a:bodyPr wrap="square" rtlCol="0">
            <a:spAutoFit/>
          </a:bodyPr>
          <a:lstStyle/>
          <a:p>
            <a:r>
              <a:rPr lang="sk-SK" sz="2800" dirty="0" smtClean="0">
                <a:solidFill>
                  <a:schemeClr val="accent2">
                    <a:lumMod val="50000"/>
                  </a:schemeClr>
                </a:solidFill>
                <a:latin typeface="Arial" pitchFamily="34" charset="0"/>
                <a:cs typeface="Arial" pitchFamily="34" charset="0"/>
              </a:rPr>
              <a:t>umelá látka</a:t>
            </a:r>
            <a:endParaRPr lang="sk-SK" sz="2800" dirty="0">
              <a:solidFill>
                <a:schemeClr val="accent2">
                  <a:lumMod val="50000"/>
                </a:schemeClr>
              </a:solidFill>
              <a:latin typeface="Arial" pitchFamily="34" charset="0"/>
              <a:cs typeface="Arial" pitchFamily="34" charset="0"/>
            </a:endParaRPr>
          </a:p>
        </p:txBody>
      </p:sp>
      <p:sp>
        <p:nvSpPr>
          <p:cNvPr id="13" name="TextBox 12"/>
          <p:cNvSpPr txBox="1"/>
          <p:nvPr/>
        </p:nvSpPr>
        <p:spPr>
          <a:xfrm>
            <a:off x="5183560" y="4653136"/>
            <a:ext cx="3492896" cy="523220"/>
          </a:xfrm>
          <a:prstGeom prst="rect">
            <a:avLst/>
          </a:prstGeom>
          <a:noFill/>
        </p:spPr>
        <p:txBody>
          <a:bodyPr wrap="square" rtlCol="0">
            <a:spAutoFit/>
          </a:bodyPr>
          <a:lstStyle/>
          <a:p>
            <a:r>
              <a:rPr lang="sk-SK" sz="2800" dirty="0" smtClean="0">
                <a:solidFill>
                  <a:schemeClr val="accent4">
                    <a:lumMod val="50000"/>
                  </a:schemeClr>
                </a:solidFill>
                <a:latin typeface="Arial" pitchFamily="34" charset="0"/>
                <a:cs typeface="Arial" pitchFamily="34" charset="0"/>
              </a:rPr>
              <a:t>zdravotné ťažkosti</a:t>
            </a:r>
            <a:endParaRPr lang="sk-SK" sz="2800" dirty="0">
              <a:solidFill>
                <a:schemeClr val="accent4">
                  <a:lumMod val="50000"/>
                </a:schemeClr>
              </a:solidFill>
              <a:latin typeface="Arial" pitchFamily="34" charset="0"/>
              <a:cs typeface="Arial" pitchFamily="34" charset="0"/>
            </a:endParaRPr>
          </a:p>
        </p:txBody>
      </p:sp>
      <p:sp>
        <p:nvSpPr>
          <p:cNvPr id="14" name="TextBox 13"/>
          <p:cNvSpPr txBox="1"/>
          <p:nvPr/>
        </p:nvSpPr>
        <p:spPr>
          <a:xfrm>
            <a:off x="2699792" y="5445224"/>
            <a:ext cx="1944216" cy="523220"/>
          </a:xfrm>
          <a:prstGeom prst="rect">
            <a:avLst/>
          </a:prstGeom>
          <a:noFill/>
        </p:spPr>
        <p:txBody>
          <a:bodyPr wrap="square" rtlCol="0">
            <a:spAutoFit/>
          </a:bodyPr>
          <a:lstStyle/>
          <a:p>
            <a:r>
              <a:rPr lang="sk-SK" sz="2800" dirty="0" smtClean="0">
                <a:solidFill>
                  <a:schemeClr val="accent6">
                    <a:lumMod val="50000"/>
                  </a:schemeClr>
                </a:solidFill>
                <a:latin typeface="Arial" pitchFamily="34" charset="0"/>
                <a:cs typeface="Arial" pitchFamily="34" charset="0"/>
              </a:rPr>
              <a:t>narkomani</a:t>
            </a:r>
            <a:endParaRPr lang="sk-SK" sz="2800" dirty="0">
              <a:solidFill>
                <a:schemeClr val="accent6">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 presetClass="entr" presetSubtype="4" fill="hold" grpId="0" nodeType="after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 calcmode="lin" valueType="num">
                                      <p:cBhvr additive="base">
                                        <p:cTn id="17" dur="3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8000"/>
                            </p:stCondLst>
                            <p:childTnLst>
                              <p:par>
                                <p:cTn id="20" presetID="2" presetClass="entr" presetSubtype="4" fill="hold" grpId="0" nodeType="after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 calcmode="lin" valueType="num">
                                      <p:cBhvr additive="base">
                                        <p:cTn id="22" dur="3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1000"/>
                            </p:stCondLst>
                            <p:childTnLst>
                              <p:par>
                                <p:cTn id="25" presetID="2" presetClass="entr" presetSubtype="4" fill="hold" grpId="0" nodeType="after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 calcmode="lin" valueType="num">
                                      <p:cBhvr additive="base">
                                        <p:cTn id="27" dur="3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4000"/>
                            </p:stCondLst>
                            <p:childTnLst>
                              <p:par>
                                <p:cTn id="30" presetID="2" presetClass="entr" presetSubtype="4" fill="hold" grpId="0" nodeType="after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 calcmode="lin" valueType="num">
                                      <p:cBhvr additive="base">
                                        <p:cTn id="32" dur="3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7000"/>
                            </p:stCondLst>
                            <p:childTnLst>
                              <p:par>
                                <p:cTn id="35" presetID="2" presetClass="entr" presetSubtype="4" fill="hold" grpId="0" nodeType="after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8" grpId="0" build="allAtOnce"/>
      <p:bldP spid="9" grpId="0" build="p"/>
      <p:bldP spid="11" grpId="0" build="allAtOnce"/>
      <p:bldP spid="12" grpId="0" build="allAtOnce"/>
      <p:bldP spid="13" grpId="0" build="allAtOnce"/>
      <p:bldP spid="1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F1B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sz="4800" dirty="0" smtClean="0">
                <a:solidFill>
                  <a:schemeClr val="accent2">
                    <a:lumMod val="75000"/>
                  </a:schemeClr>
                </a:solidFill>
                <a:latin typeface="Arial" pitchFamily="34" charset="0"/>
                <a:cs typeface="Arial" pitchFamily="34" charset="0"/>
              </a:rPr>
              <a:t>Návyková a toxická látka</a:t>
            </a:r>
            <a:endParaRPr lang="sk-SK" sz="4800"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sk-SK" b="1" dirty="0" smtClean="0">
                <a:solidFill>
                  <a:schemeClr val="accent2">
                    <a:lumMod val="75000"/>
                  </a:schemeClr>
                </a:solidFill>
              </a:rPr>
              <a:t>Návyková látka </a:t>
            </a:r>
            <a:r>
              <a:rPr lang="sk-SK" dirty="0" smtClean="0">
                <a:solidFill>
                  <a:schemeClr val="bg1"/>
                </a:solidFill>
              </a:rPr>
              <a:t>– </a:t>
            </a:r>
            <a:r>
              <a:rPr lang="sk-SK" dirty="0">
                <a:solidFill>
                  <a:schemeClr val="bg1"/>
                </a:solidFill>
              </a:rPr>
              <a:t>látka, ktorá je svojimi účinkami na živý organizmus schopná vyvolať </a:t>
            </a:r>
            <a:r>
              <a:rPr lang="sk-SK" dirty="0" smtClean="0">
                <a:solidFill>
                  <a:schemeClr val="bg1"/>
                </a:solidFill>
              </a:rPr>
              <a:t>návyk.</a:t>
            </a:r>
          </a:p>
          <a:p>
            <a:pPr>
              <a:buNone/>
            </a:pPr>
            <a:r>
              <a:rPr lang="sk-SK" b="1" dirty="0" smtClean="0">
                <a:solidFill>
                  <a:schemeClr val="accent2">
                    <a:lumMod val="75000"/>
                  </a:schemeClr>
                </a:solidFill>
              </a:rPr>
              <a:t>Toxická látka </a:t>
            </a:r>
            <a:r>
              <a:rPr lang="sk-SK" dirty="0" smtClean="0">
                <a:solidFill>
                  <a:schemeClr val="bg1"/>
                </a:solidFill>
              </a:rPr>
              <a:t>- </a:t>
            </a:r>
            <a:r>
              <a:rPr lang="sk-SK" dirty="0">
                <a:solidFill>
                  <a:schemeClr val="bg1"/>
                </a:solidFill>
              </a:rPr>
              <a:t> </a:t>
            </a:r>
            <a:r>
              <a:rPr lang="sk-SK" dirty="0" smtClean="0">
                <a:solidFill>
                  <a:schemeClr val="bg1"/>
                </a:solidFill>
              </a:rPr>
              <a:t>jedovatá látka, </a:t>
            </a:r>
            <a:r>
              <a:rPr lang="sk-SK" dirty="0">
                <a:solidFill>
                  <a:schemeClr val="bg1"/>
                </a:solidFill>
              </a:rPr>
              <a:t>je </a:t>
            </a:r>
            <a:r>
              <a:rPr lang="sk-SK" dirty="0" smtClean="0">
                <a:solidFill>
                  <a:schemeClr val="bg1"/>
                </a:solidFill>
              </a:rPr>
              <a:t>schopná spôsobiť </a:t>
            </a:r>
            <a:r>
              <a:rPr lang="sk-SK" dirty="0">
                <a:solidFill>
                  <a:schemeClr val="bg1"/>
                </a:solidFill>
              </a:rPr>
              <a:t>poškodenie organizmu</a:t>
            </a:r>
            <a:r>
              <a:rPr lang="sk-SK" dirty="0" smtClean="0">
                <a:solidFill>
                  <a:schemeClr val="bg1"/>
                </a:solidFill>
              </a:rPr>
              <a:t>.</a:t>
            </a:r>
          </a:p>
          <a:p>
            <a:pPr algn="ctr">
              <a:buNone/>
            </a:pPr>
            <a:endParaRPr lang="sk-SK" dirty="0"/>
          </a:p>
          <a:p>
            <a:pPr>
              <a:buNone/>
            </a:pPr>
            <a:r>
              <a:rPr lang="sk-SK" dirty="0" smtClean="0"/>
              <a:t> </a:t>
            </a:r>
            <a:r>
              <a:rPr lang="sk-SK" dirty="0" smtClean="0">
                <a:solidFill>
                  <a:srgbClr val="FF0000"/>
                </a:solidFill>
              </a:rPr>
              <a:t>Môžu vyvolať drogovú závislosť!!!</a:t>
            </a:r>
          </a:p>
          <a:p>
            <a:pPr>
              <a:buNone/>
            </a:pPr>
            <a:r>
              <a:rPr lang="sk-SK" sz="2400" dirty="0" smtClean="0">
                <a:solidFill>
                  <a:schemeClr val="bg1"/>
                </a:solidFill>
              </a:rPr>
              <a:t>(depresie, nespavosť, bolesti hlavy, </a:t>
            </a:r>
          </a:p>
          <a:p>
            <a:pPr>
              <a:buNone/>
            </a:pPr>
            <a:r>
              <a:rPr lang="sk-SK" sz="2400" dirty="0" smtClean="0">
                <a:solidFill>
                  <a:schemeClr val="bg1"/>
                </a:solidFill>
              </a:rPr>
              <a:t>halucinácie, agresivitu atď.)</a:t>
            </a:r>
            <a:endParaRPr lang="sk-SK" sz="2400" dirty="0">
              <a:solidFill>
                <a:schemeClr val="bg1"/>
              </a:solidFill>
            </a:endParaRPr>
          </a:p>
        </p:txBody>
      </p:sp>
      <p:pic>
        <p:nvPicPr>
          <p:cNvPr id="4" name="Picture 3" descr="images (2).jpg"/>
          <p:cNvPicPr>
            <a:picLocks noChangeAspect="1"/>
          </p:cNvPicPr>
          <p:nvPr/>
        </p:nvPicPr>
        <p:blipFill>
          <a:blip r:embed="rId2" cstate="print"/>
          <a:stretch>
            <a:fillRect/>
          </a:stretch>
        </p:blipFill>
        <p:spPr>
          <a:xfrm>
            <a:off x="6475521" y="4005064"/>
            <a:ext cx="2668479" cy="28529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sz="4400" dirty="0" smtClean="0">
                <a:effectLst/>
                <a:latin typeface="Arial" pitchFamily="34" charset="0"/>
                <a:cs typeface="Arial" pitchFamily="34" charset="0"/>
              </a:rPr>
              <a:t>Drogy</a:t>
            </a:r>
            <a:endParaRPr lang="sk-SK" sz="4400" dirty="0">
              <a:effectLst/>
              <a:latin typeface="Arial" pitchFamily="34" charset="0"/>
              <a:cs typeface="Arial" pitchFamily="34" charset="0"/>
            </a:endParaRPr>
          </a:p>
        </p:txBody>
      </p:sp>
      <p:sp>
        <p:nvSpPr>
          <p:cNvPr id="3" name="Content Placeholder 2"/>
          <p:cNvSpPr>
            <a:spLocks noGrp="1"/>
          </p:cNvSpPr>
          <p:nvPr>
            <p:ph idx="1"/>
          </p:nvPr>
        </p:nvSpPr>
        <p:spPr/>
        <p:txBody>
          <a:bodyPr/>
          <a:lstStyle/>
          <a:p>
            <a:pPr>
              <a:buFontTx/>
              <a:buChar char="-"/>
            </a:pPr>
            <a:r>
              <a:rPr lang="sk-SK" dirty="0" smtClean="0">
                <a:latin typeface="Arial" pitchFamily="34" charset="0"/>
                <a:cs typeface="Arial" pitchFamily="34" charset="0"/>
              </a:rPr>
              <a:t>látky, ktorých užívanie sa spája s rizikom závislosti.</a:t>
            </a:r>
          </a:p>
          <a:p>
            <a:pPr>
              <a:buNone/>
            </a:pPr>
            <a:r>
              <a:rPr lang="sk-SK" dirty="0" smtClean="0">
                <a:latin typeface="Arial" pitchFamily="34" charset="0"/>
                <a:cs typeface="Arial" pitchFamily="34" charset="0"/>
              </a:rPr>
              <a:t>Rozdelenie podľa legálnosti:</a:t>
            </a:r>
          </a:p>
          <a:p>
            <a:pPr marL="651510" indent="-514350">
              <a:buAutoNum type="arabicPeriod"/>
            </a:pPr>
            <a:r>
              <a:rPr lang="sk-SK" dirty="0" smtClean="0">
                <a:solidFill>
                  <a:srgbClr val="FFC000"/>
                </a:solidFill>
                <a:latin typeface="Arial" pitchFamily="34" charset="0"/>
                <a:cs typeface="Arial" pitchFamily="34" charset="0"/>
              </a:rPr>
              <a:t>Legálne</a:t>
            </a:r>
            <a:r>
              <a:rPr lang="sk-SK" dirty="0" smtClean="0">
                <a:latin typeface="Arial" pitchFamily="34" charset="0"/>
                <a:cs typeface="Arial" pitchFamily="34" charset="0"/>
              </a:rPr>
              <a:t> – nikotín, alkohol, kofeín</a:t>
            </a:r>
          </a:p>
          <a:p>
            <a:pPr marL="651510" indent="-514350">
              <a:buAutoNum type="arabicPeriod"/>
            </a:pPr>
            <a:r>
              <a:rPr lang="sk-SK" dirty="0" smtClean="0">
                <a:solidFill>
                  <a:srgbClr val="FFC000"/>
                </a:solidFill>
                <a:latin typeface="Arial" pitchFamily="34" charset="0"/>
                <a:cs typeface="Arial" pitchFamily="34" charset="0"/>
              </a:rPr>
              <a:t>Nelegálne </a:t>
            </a:r>
            <a:r>
              <a:rPr lang="sk-SK" dirty="0" smtClean="0">
                <a:latin typeface="Arial" pitchFamily="34" charset="0"/>
                <a:cs typeface="Arial" pitchFamily="34" charset="0"/>
              </a:rPr>
              <a:t>– marihuana, hašiš, barbituráty, extáza, kokaín, amfetamíny, heroín atď.</a:t>
            </a:r>
          </a:p>
          <a:p>
            <a:pPr marL="651510" indent="-514350">
              <a:buNone/>
            </a:pPr>
            <a:endParaRPr lang="sk-SK" dirty="0" smtClean="0"/>
          </a:p>
          <a:p>
            <a:pPr marL="651510" indent="-514350">
              <a:buNone/>
            </a:pPr>
            <a:endParaRPr lang="sk-SK" dirty="0"/>
          </a:p>
        </p:txBody>
      </p:sp>
      <p:pic>
        <p:nvPicPr>
          <p:cNvPr id="4" name="Picture 3" descr="images (3).jpg"/>
          <p:cNvPicPr>
            <a:picLocks noChangeAspect="1"/>
          </p:cNvPicPr>
          <p:nvPr/>
        </p:nvPicPr>
        <p:blipFill>
          <a:blip r:embed="rId2" cstate="print"/>
          <a:stretch>
            <a:fillRect/>
          </a:stretch>
        </p:blipFill>
        <p:spPr>
          <a:xfrm>
            <a:off x="0" y="0"/>
            <a:ext cx="2705100" cy="1556792"/>
          </a:xfrm>
          <a:prstGeom prst="rect">
            <a:avLst/>
          </a:prstGeom>
        </p:spPr>
      </p:pic>
      <p:pic>
        <p:nvPicPr>
          <p:cNvPr id="5" name="Picture 4" descr="images (4).jpg"/>
          <p:cNvPicPr>
            <a:picLocks noChangeAspect="1"/>
          </p:cNvPicPr>
          <p:nvPr/>
        </p:nvPicPr>
        <p:blipFill>
          <a:blip r:embed="rId3" cstate="print"/>
          <a:stretch>
            <a:fillRect/>
          </a:stretch>
        </p:blipFill>
        <p:spPr>
          <a:xfrm>
            <a:off x="6732240" y="0"/>
            <a:ext cx="2411760" cy="1556792"/>
          </a:xfrm>
          <a:prstGeom prst="rect">
            <a:avLst/>
          </a:prstGeom>
        </p:spPr>
      </p:pic>
      <p:pic>
        <p:nvPicPr>
          <p:cNvPr id="6" name="Picture 5" descr="images (5).jpg"/>
          <p:cNvPicPr>
            <a:picLocks noChangeAspect="1"/>
          </p:cNvPicPr>
          <p:nvPr/>
        </p:nvPicPr>
        <p:blipFill>
          <a:blip r:embed="rId4" cstate="print"/>
          <a:stretch>
            <a:fillRect/>
          </a:stretch>
        </p:blipFill>
        <p:spPr>
          <a:xfrm>
            <a:off x="0" y="5013177"/>
            <a:ext cx="2843808" cy="1844824"/>
          </a:xfrm>
          <a:prstGeom prst="rect">
            <a:avLst/>
          </a:prstGeom>
        </p:spPr>
      </p:pic>
      <p:pic>
        <p:nvPicPr>
          <p:cNvPr id="7" name="Picture 6" descr="marihuana_stop_zakaz_logo_11_0.jpg"/>
          <p:cNvPicPr>
            <a:picLocks noChangeAspect="1"/>
          </p:cNvPicPr>
          <p:nvPr/>
        </p:nvPicPr>
        <p:blipFill>
          <a:blip r:embed="rId5" cstate="print"/>
          <a:stretch>
            <a:fillRect/>
          </a:stretch>
        </p:blipFill>
        <p:spPr>
          <a:xfrm>
            <a:off x="6516216" y="5013176"/>
            <a:ext cx="2627784" cy="1844824"/>
          </a:xfrm>
          <a:prstGeom prst="rect">
            <a:avLst/>
          </a:prstGeom>
        </p:spPr>
      </p:pic>
      <p:pic>
        <p:nvPicPr>
          <p:cNvPr id="8" name="Picture 7" descr="narkomania.jpg"/>
          <p:cNvPicPr>
            <a:picLocks noChangeAspect="1"/>
          </p:cNvPicPr>
          <p:nvPr/>
        </p:nvPicPr>
        <p:blipFill>
          <a:blip r:embed="rId6" cstate="print"/>
          <a:stretch>
            <a:fillRect/>
          </a:stretch>
        </p:blipFill>
        <p:spPr>
          <a:xfrm>
            <a:off x="3203848" y="5013176"/>
            <a:ext cx="2880320" cy="184482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96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sk-SK" sz="4000" dirty="0" smtClean="0">
                <a:solidFill>
                  <a:srgbClr val="FF0000"/>
                </a:solidFill>
                <a:latin typeface="Arial" pitchFamily="34" charset="0"/>
                <a:cs typeface="Arial" pitchFamily="34" charset="0"/>
              </a:rPr>
              <a:t>Nebezpečenstvo drogovej závislosti</a:t>
            </a:r>
            <a:endParaRPr lang="sk-SK" sz="4000" dirty="0">
              <a:solidFill>
                <a:srgbClr val="FF0000"/>
              </a:solidFill>
              <a:latin typeface="Arial" pitchFamily="34" charset="0"/>
              <a:cs typeface="Arial" pitchFamily="34" charset="0"/>
            </a:endParaRPr>
          </a:p>
        </p:txBody>
      </p:sp>
      <p:sp>
        <p:nvSpPr>
          <p:cNvPr id="5" name="Oval Callout 4"/>
          <p:cNvSpPr/>
          <p:nvPr/>
        </p:nvSpPr>
        <p:spPr>
          <a:xfrm rot="11135331">
            <a:off x="481106" y="1739005"/>
            <a:ext cx="2354560" cy="1872208"/>
          </a:xfrm>
          <a:prstGeom prst="wedgeEllipseCallout">
            <a:avLst>
              <a:gd name="adj1" fmla="val -52910"/>
              <a:gd name="adj2" fmla="val 8230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8" name="Oval Callout 7"/>
          <p:cNvSpPr/>
          <p:nvPr/>
        </p:nvSpPr>
        <p:spPr>
          <a:xfrm rot="9587297">
            <a:off x="3454769" y="2409943"/>
            <a:ext cx="2354560" cy="1872208"/>
          </a:xfrm>
          <a:prstGeom prst="wedgeEllipseCallout">
            <a:avLst>
              <a:gd name="adj1" fmla="val -23929"/>
              <a:gd name="adj2" fmla="val 73077"/>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0" name="Oval Callout 9"/>
          <p:cNvSpPr/>
          <p:nvPr/>
        </p:nvSpPr>
        <p:spPr>
          <a:xfrm rot="9497387">
            <a:off x="6202920" y="1781865"/>
            <a:ext cx="2354560" cy="1872208"/>
          </a:xfrm>
          <a:prstGeom prst="wedgeEllipseCallout">
            <a:avLst>
              <a:gd name="adj1" fmla="val 15189"/>
              <a:gd name="adj2" fmla="val 10110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2" name="TextBox 11"/>
          <p:cNvSpPr txBox="1"/>
          <p:nvPr/>
        </p:nvSpPr>
        <p:spPr>
          <a:xfrm>
            <a:off x="755576" y="2276872"/>
            <a:ext cx="1800200" cy="830997"/>
          </a:xfrm>
          <a:prstGeom prst="rect">
            <a:avLst/>
          </a:prstGeom>
          <a:noFill/>
        </p:spPr>
        <p:txBody>
          <a:bodyPr wrap="square" rtlCol="0">
            <a:spAutoFit/>
          </a:bodyPr>
          <a:lstStyle/>
          <a:p>
            <a:r>
              <a:rPr lang="sk-SK" sz="2400" dirty="0" smtClean="0">
                <a:solidFill>
                  <a:schemeClr val="bg1"/>
                </a:solidFill>
                <a:latin typeface="Arial" pitchFamily="34" charset="0"/>
                <a:cs typeface="Arial" pitchFamily="34" charset="0"/>
              </a:rPr>
              <a:t>psychická závislosť</a:t>
            </a:r>
            <a:endParaRPr lang="sk-SK" sz="2400" dirty="0">
              <a:solidFill>
                <a:schemeClr val="bg1"/>
              </a:solidFill>
              <a:latin typeface="Arial" pitchFamily="34" charset="0"/>
              <a:cs typeface="Arial" pitchFamily="34" charset="0"/>
            </a:endParaRPr>
          </a:p>
        </p:txBody>
      </p:sp>
      <p:sp>
        <p:nvSpPr>
          <p:cNvPr id="13" name="TextBox 12"/>
          <p:cNvSpPr txBox="1"/>
          <p:nvPr/>
        </p:nvSpPr>
        <p:spPr>
          <a:xfrm>
            <a:off x="6516216" y="2276872"/>
            <a:ext cx="1656184" cy="830997"/>
          </a:xfrm>
          <a:prstGeom prst="rect">
            <a:avLst/>
          </a:prstGeom>
          <a:noFill/>
        </p:spPr>
        <p:txBody>
          <a:bodyPr wrap="square" rtlCol="0">
            <a:spAutoFit/>
          </a:bodyPr>
          <a:lstStyle/>
          <a:p>
            <a:r>
              <a:rPr lang="sk-SK" sz="2400" dirty="0" smtClean="0">
                <a:solidFill>
                  <a:schemeClr val="bg1"/>
                </a:solidFill>
                <a:latin typeface="Arial" pitchFamily="34" charset="0"/>
                <a:cs typeface="Arial" pitchFamily="34" charset="0"/>
              </a:rPr>
              <a:t>fyzická závislosť</a:t>
            </a:r>
            <a:endParaRPr lang="sk-SK" sz="2400" dirty="0">
              <a:solidFill>
                <a:schemeClr val="bg1"/>
              </a:solidFill>
              <a:latin typeface="Arial" pitchFamily="34" charset="0"/>
              <a:cs typeface="Arial" pitchFamily="34" charset="0"/>
            </a:endParaRPr>
          </a:p>
        </p:txBody>
      </p:sp>
      <p:sp>
        <p:nvSpPr>
          <p:cNvPr id="14" name="TextBox 13"/>
          <p:cNvSpPr txBox="1"/>
          <p:nvPr/>
        </p:nvSpPr>
        <p:spPr>
          <a:xfrm>
            <a:off x="3707904" y="2996952"/>
            <a:ext cx="1944216" cy="830997"/>
          </a:xfrm>
          <a:prstGeom prst="rect">
            <a:avLst/>
          </a:prstGeom>
          <a:noFill/>
        </p:spPr>
        <p:txBody>
          <a:bodyPr wrap="square" rtlCol="0">
            <a:spAutoFit/>
          </a:bodyPr>
          <a:lstStyle/>
          <a:p>
            <a:r>
              <a:rPr lang="sk-SK" sz="2400" dirty="0" smtClean="0">
                <a:solidFill>
                  <a:schemeClr val="bg1"/>
                </a:solidFill>
                <a:latin typeface="Arial" pitchFamily="34" charset="0"/>
                <a:cs typeface="Arial" pitchFamily="34" charset="0"/>
              </a:rPr>
              <a:t>abstinenčné príznaky</a:t>
            </a:r>
            <a:endParaRPr lang="sk-SK" sz="2400" dirty="0">
              <a:solidFill>
                <a:schemeClr val="bg1"/>
              </a:solidFill>
              <a:latin typeface="Arial" pitchFamily="34" charset="0"/>
              <a:cs typeface="Arial" pitchFamily="34" charset="0"/>
            </a:endParaRPr>
          </a:p>
        </p:txBody>
      </p:sp>
      <p:pic>
        <p:nvPicPr>
          <p:cNvPr id="17" name="Picture 16" descr="images (6).jpg"/>
          <p:cNvPicPr>
            <a:picLocks noChangeAspect="1"/>
          </p:cNvPicPr>
          <p:nvPr/>
        </p:nvPicPr>
        <p:blipFill>
          <a:blip r:embed="rId2" cstate="print"/>
          <a:stretch>
            <a:fillRect/>
          </a:stretch>
        </p:blipFill>
        <p:spPr>
          <a:xfrm>
            <a:off x="539552" y="4365104"/>
            <a:ext cx="2133600" cy="2133600"/>
          </a:xfrm>
          <a:prstGeom prst="rect">
            <a:avLst/>
          </a:prstGeom>
        </p:spPr>
      </p:pic>
      <p:pic>
        <p:nvPicPr>
          <p:cNvPr id="18" name="Picture 17" descr="images (7).jpg"/>
          <p:cNvPicPr>
            <a:picLocks noChangeAspect="1"/>
          </p:cNvPicPr>
          <p:nvPr/>
        </p:nvPicPr>
        <p:blipFill>
          <a:blip r:embed="rId3" cstate="print"/>
          <a:stretch>
            <a:fillRect/>
          </a:stretch>
        </p:blipFill>
        <p:spPr>
          <a:xfrm>
            <a:off x="6051278" y="4437112"/>
            <a:ext cx="2787897" cy="2088232"/>
          </a:xfrm>
          <a:prstGeom prst="rect">
            <a:avLst/>
          </a:prstGeom>
        </p:spPr>
      </p:pic>
      <p:pic>
        <p:nvPicPr>
          <p:cNvPr id="19" name="Picture 18" descr="images (8).jpg"/>
          <p:cNvPicPr>
            <a:picLocks noChangeAspect="1"/>
          </p:cNvPicPr>
          <p:nvPr/>
        </p:nvPicPr>
        <p:blipFill>
          <a:blip r:embed="rId4" cstate="print"/>
          <a:stretch>
            <a:fillRect/>
          </a:stretch>
        </p:blipFill>
        <p:spPr>
          <a:xfrm>
            <a:off x="3347864" y="4437112"/>
            <a:ext cx="2266950" cy="2019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30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3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30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3000"/>
                                        <p:tgtEl>
                                          <p:spTgt spid="10"/>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3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3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3000"/>
                                        <p:tgtEl>
                                          <p:spTgt spid="8"/>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3000"/>
                                        <p:tgtEl>
                                          <p:spTgt spid="14"/>
                                        </p:tgtEl>
                                      </p:cBhvr>
                                    </p:animEffect>
                                  </p:childTnLst>
                                </p:cTn>
                              </p:par>
                              <p:par>
                                <p:cTn id="37" presetID="22" presetClass="entr" presetSubtype="4"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down)">
                                      <p:cBhvr>
                                        <p:cTn id="39" dur="3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5FA9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sk-SK" sz="44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Smutný príbeh</a:t>
            </a:r>
            <a:endParaRPr lang="sk-SK" sz="4400"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TextBox 3"/>
          <p:cNvSpPr txBox="1"/>
          <p:nvPr/>
        </p:nvSpPr>
        <p:spPr>
          <a:xfrm>
            <a:off x="323528" y="980728"/>
            <a:ext cx="8424936" cy="5632311"/>
          </a:xfrm>
          <a:prstGeom prst="rect">
            <a:avLst/>
          </a:prstGeom>
          <a:noFill/>
        </p:spPr>
        <p:txBody>
          <a:bodyPr wrap="square" rtlCol="0">
            <a:spAutoFit/>
          </a:bodyPr>
          <a:lstStyle/>
          <a:p>
            <a:r>
              <a:rPr lang="sk-SK" sz="2400" b="1" dirty="0">
                <a:solidFill>
                  <a:schemeClr val="bg1"/>
                </a:solidFill>
                <a:latin typeface="Arial" pitchFamily="34" charset="0"/>
                <a:cs typeface="Arial" pitchFamily="34" charset="0"/>
              </a:rPr>
              <a:t>Nedaj sa zlákať drogami! </a:t>
            </a:r>
            <a:r>
              <a:rPr lang="sk-SK" sz="2400" dirty="0" smtClean="0">
                <a:solidFill>
                  <a:schemeClr val="bg1"/>
                </a:solidFill>
                <a:latin typeface="Arial" pitchFamily="34" charset="0"/>
                <a:cs typeface="Arial" pitchFamily="34" charset="0"/>
              </a:rPr>
              <a:t/>
            </a:r>
            <a:br>
              <a:rPr lang="sk-SK" sz="2400" dirty="0" smtClean="0">
                <a:solidFill>
                  <a:schemeClr val="bg1"/>
                </a:solidFill>
                <a:latin typeface="Arial" pitchFamily="34" charset="0"/>
                <a:cs typeface="Arial" pitchFamily="34" charset="0"/>
              </a:rPr>
            </a:br>
            <a:r>
              <a:rPr lang="sk-SK" sz="2400" dirty="0">
                <a:solidFill>
                  <a:schemeClr val="bg1"/>
                </a:solidFill>
                <a:latin typeface="Arial" pitchFamily="34" charset="0"/>
                <a:cs typeface="Arial" pitchFamily="34" charset="0"/>
              </a:rPr>
              <a:t>Poznala som veľmi peknú dievčinu, ktorá zomrela na predávkovanie drogami. Dostala sa do partie, v ktorej každý bral drogy. Dohovárala som jej, ale ona ma nepočúvala. Chodila za mnou po peniaze, nechcela som jej ich dať, ale keď som viedla, ako sa tvári, bolo mi jej ľúto a dala som jej moje posledné úspory, aj keď som vedela, že už ich nikdy nedostanem naspäť. </a:t>
            </a:r>
            <a:r>
              <a:rPr lang="sk-SK" sz="2400" dirty="0" smtClean="0">
                <a:solidFill>
                  <a:schemeClr val="bg1"/>
                </a:solidFill>
                <a:latin typeface="Arial" pitchFamily="34" charset="0"/>
                <a:cs typeface="Arial" pitchFamily="34" charset="0"/>
              </a:rPr>
              <a:t>Videla </a:t>
            </a:r>
            <a:r>
              <a:rPr lang="sk-SK" sz="2400" dirty="0">
                <a:solidFill>
                  <a:schemeClr val="bg1"/>
                </a:solidFill>
                <a:latin typeface="Arial" pitchFamily="34" charset="0"/>
                <a:cs typeface="Arial" pitchFamily="34" charset="0"/>
              </a:rPr>
              <a:t>som, ako sa pomaličky predo mnou stráca. Vyzerala ako troska. Samá kosť a koža. </a:t>
            </a:r>
            <a:r>
              <a:rPr lang="sk-SK" sz="2400" dirty="0" smtClean="0">
                <a:solidFill>
                  <a:schemeClr val="bg1"/>
                </a:solidFill>
                <a:latin typeface="Arial" pitchFamily="34" charset="0"/>
                <a:cs typeface="Arial" pitchFamily="34" charset="0"/>
              </a:rPr>
              <a:t/>
            </a:r>
            <a:br>
              <a:rPr lang="sk-SK" sz="2400" dirty="0" smtClean="0">
                <a:solidFill>
                  <a:schemeClr val="bg1"/>
                </a:solidFill>
                <a:latin typeface="Arial" pitchFamily="34" charset="0"/>
                <a:cs typeface="Arial" pitchFamily="34" charset="0"/>
              </a:rPr>
            </a:br>
            <a:r>
              <a:rPr lang="sk-SK" sz="2400" dirty="0">
                <a:solidFill>
                  <a:schemeClr val="bg1"/>
                </a:solidFill>
                <a:latin typeface="Arial" pitchFamily="34" charset="0"/>
                <a:cs typeface="Arial" pitchFamily="34" charset="0"/>
              </a:rPr>
              <a:t>Chcela sa liečiť, aj to niekoľkokrát skúšala. Keď prišla domov, o niekoľko týždňov už zasa brala drogy. Chcela som jej pomôcť, ale nevedela som ako. V jeden júlový deň mi prišiel telegram, že zomrela na predávkovanie. Som si vedomá, že aj ja som jej dopomohla k smrti</a:t>
            </a:r>
            <a:r>
              <a:rPr lang="sk-SK" sz="2400" dirty="0" smtClean="0">
                <a:solidFill>
                  <a:schemeClr val="bg1"/>
                </a:solidFill>
                <a:latin typeface="Arial" pitchFamily="34" charset="0"/>
                <a:cs typeface="Arial" pitchFamily="34" charset="0"/>
              </a:rPr>
              <a:t>.</a:t>
            </a:r>
          </a:p>
          <a:p>
            <a:r>
              <a:rPr lang="sk-SK" sz="2400" dirty="0" smtClean="0">
                <a:solidFill>
                  <a:schemeClr val="bg1"/>
                </a:solidFill>
                <a:latin typeface="Arial" pitchFamily="34" charset="0"/>
                <a:cs typeface="Arial" pitchFamily="34" charset="0"/>
              </a:rPr>
              <a:t>(</a:t>
            </a:r>
            <a:r>
              <a:rPr lang="sk-SK" sz="2400" dirty="0" smtClean="0">
                <a:hlinkClick r:id="rId2"/>
              </a:rPr>
              <a:t>http://www.drogynie.sk/pribehy.php</a:t>
            </a:r>
            <a:r>
              <a:rPr lang="sk-SK" sz="2400" dirty="0" smtClean="0">
                <a:solidFill>
                  <a:schemeClr val="bg1"/>
                </a:solidFill>
              </a:rPr>
              <a:t>)</a:t>
            </a:r>
            <a:endParaRPr lang="sk-SK"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sk-SK" sz="4400" dirty="0" smtClean="0">
                <a:solidFill>
                  <a:schemeClr val="accent6">
                    <a:lumMod val="75000"/>
                  </a:schemeClr>
                </a:solidFill>
                <a:latin typeface="Arial" pitchFamily="34" charset="0"/>
                <a:cs typeface="Arial" pitchFamily="34" charset="0"/>
              </a:rPr>
              <a:t>Prevencia drogovej závislosti</a:t>
            </a:r>
            <a:endParaRPr lang="sk-SK" sz="4400" dirty="0">
              <a:solidFill>
                <a:schemeClr val="accent6">
                  <a:lumMod val="75000"/>
                </a:schemeClr>
              </a:solidFill>
              <a:latin typeface="Arial" pitchFamily="34" charset="0"/>
              <a:cs typeface="Arial" pitchFamily="34" charset="0"/>
            </a:endParaRPr>
          </a:p>
        </p:txBody>
      </p:sp>
      <p:sp>
        <p:nvSpPr>
          <p:cNvPr id="6" name="TextBox 5"/>
          <p:cNvSpPr txBox="1"/>
          <p:nvPr/>
        </p:nvSpPr>
        <p:spPr>
          <a:xfrm>
            <a:off x="1259632" y="1268760"/>
            <a:ext cx="6768752" cy="461665"/>
          </a:xfrm>
          <a:prstGeom prst="rect">
            <a:avLst/>
          </a:prstGeom>
          <a:noFill/>
        </p:spPr>
        <p:txBody>
          <a:bodyPr wrap="square" rtlCol="0">
            <a:spAutoFit/>
          </a:bodyPr>
          <a:lstStyle/>
          <a:p>
            <a:pPr algn="ctr"/>
            <a:r>
              <a:rPr lang="sk-SK" sz="2400" b="1" dirty="0" smtClean="0">
                <a:solidFill>
                  <a:srgbClr val="FF0000"/>
                </a:solidFill>
                <a:latin typeface="Arial" pitchFamily="34" charset="0"/>
                <a:cs typeface="Arial" pitchFamily="34" charset="0"/>
              </a:rPr>
              <a:t>Najlepšie je nikdy nezačať!</a:t>
            </a:r>
            <a:endParaRPr lang="sk-SK" sz="2400" b="1" dirty="0">
              <a:solidFill>
                <a:srgbClr val="FF0000"/>
              </a:solidFill>
              <a:latin typeface="Arial" pitchFamily="34" charset="0"/>
              <a:cs typeface="Arial" pitchFamily="34" charset="0"/>
            </a:endParaRPr>
          </a:p>
        </p:txBody>
      </p:sp>
      <p:sp>
        <p:nvSpPr>
          <p:cNvPr id="7" name="TextBox 6"/>
          <p:cNvSpPr txBox="1"/>
          <p:nvPr/>
        </p:nvSpPr>
        <p:spPr>
          <a:xfrm>
            <a:off x="395536" y="1844824"/>
            <a:ext cx="8280920" cy="6073651"/>
          </a:xfrm>
          <a:prstGeom prst="rect">
            <a:avLst/>
          </a:prstGeom>
          <a:noFill/>
        </p:spPr>
        <p:txBody>
          <a:bodyPr wrap="square" rtlCol="0">
            <a:spAutoFit/>
          </a:bodyPr>
          <a:lstStyle/>
          <a:p>
            <a:r>
              <a:rPr lang="sk-SK" sz="2400" dirty="0" smtClean="0">
                <a:solidFill>
                  <a:schemeClr val="bg1"/>
                </a:solidFill>
                <a:latin typeface="Arial" pitchFamily="34" charset="0"/>
                <a:cs typeface="Arial" pitchFamily="34" charset="0"/>
              </a:rPr>
              <a:t>Máš chuť to skúsiť? Ponúkajú ti zadarmo? Iba skúsiť?</a:t>
            </a:r>
          </a:p>
          <a:p>
            <a:r>
              <a:rPr lang="sk-SK" sz="2400" dirty="0" smtClean="0">
                <a:solidFill>
                  <a:schemeClr val="bg1"/>
                </a:solidFill>
                <a:latin typeface="Arial" pitchFamily="34" charset="0"/>
                <a:cs typeface="Arial" pitchFamily="34" charset="0"/>
              </a:rPr>
              <a:t>Všetci, ktorí sú závislí napríklad na heroíne, to iba raz skúsili. Nikto z nich neveril, že skončí ako narkoman, ktorý musí denne mať svoju dávku. Sú ich u nás tisíce. Mladí ľudia hoci vo veku 16 rokov. Dávku musia mať denne, neraz nielen jednu. </a:t>
            </a:r>
          </a:p>
          <a:p>
            <a:r>
              <a:rPr lang="sk-SK" sz="2400" dirty="0" smtClean="0">
                <a:solidFill>
                  <a:schemeClr val="bg1"/>
                </a:solidFill>
                <a:latin typeface="Arial" pitchFamily="34" charset="0"/>
                <a:cs typeface="Arial" pitchFamily="34" charset="0"/>
              </a:rPr>
              <a:t>Kvalitný a plnohodnotný život je život bez drog. Droga poskytne umelo navodené pocity a stavy, ktoré človeka lákajú aby ich zopakoval, čím vzniká závislosť. Závislosť znamená stratu kvalitného a plnohodnotného života. </a:t>
            </a:r>
            <a:r>
              <a:rPr lang="sk-SK" sz="2400" dirty="0">
                <a:solidFill>
                  <a:srgbClr val="FF0000"/>
                </a:solidFill>
                <a:latin typeface="Arial" pitchFamily="34" charset="0"/>
                <a:cs typeface="Arial" pitchFamily="34" charset="0"/>
              </a:rPr>
              <a:t>Neskúšaj drogy! Ak ťa nahovárajú kamaráti, zmeň kamarátov</a:t>
            </a:r>
            <a:r>
              <a:rPr lang="sk-SK" sz="2400" dirty="0" smtClean="0">
                <a:solidFill>
                  <a:srgbClr val="FF0000"/>
                </a:solidFill>
                <a:latin typeface="Arial" pitchFamily="34" charset="0"/>
                <a:cs typeface="Arial" pitchFamily="34" charset="0"/>
              </a:rPr>
              <a:t>!</a:t>
            </a:r>
          </a:p>
          <a:p>
            <a:r>
              <a:rPr lang="sk-SK" sz="2400" dirty="0" smtClean="0">
                <a:solidFill>
                  <a:srgbClr val="FF0000"/>
                </a:solidFill>
                <a:latin typeface="Arial" pitchFamily="34" charset="0"/>
                <a:cs typeface="Arial" pitchFamily="34" charset="0"/>
              </a:rPr>
              <a:t>(</a:t>
            </a:r>
            <a:r>
              <a:rPr lang="sk-SK" sz="2400" dirty="0" smtClean="0">
                <a:hlinkClick r:id="rId2"/>
              </a:rPr>
              <a:t>http://chcem.info/ludia/o-drogach.php</a:t>
            </a:r>
            <a:r>
              <a:rPr lang="sk-SK" sz="2400" dirty="0" smtClean="0">
                <a:solidFill>
                  <a:srgbClr val="FF0000"/>
                </a:solidFill>
              </a:rPr>
              <a:t>)</a:t>
            </a:r>
            <a:endParaRPr lang="sk-SK" sz="2400" dirty="0" smtClean="0">
              <a:solidFill>
                <a:srgbClr val="FF0000"/>
              </a:solidFill>
              <a:latin typeface="Arial" pitchFamily="34" charset="0"/>
              <a:cs typeface="Arial" pitchFamily="34" charset="0"/>
            </a:endParaRPr>
          </a:p>
          <a:p>
            <a:endParaRPr lang="sk-SK" sz="2400" dirty="0" smtClean="0">
              <a:solidFill>
                <a:schemeClr val="bg1"/>
              </a:solidFill>
              <a:latin typeface="Arial" pitchFamily="34" charset="0"/>
              <a:cs typeface="Arial" pitchFamily="34" charset="0"/>
            </a:endParaRPr>
          </a:p>
          <a:p>
            <a:endParaRPr lang="sk-SK" sz="2400" dirty="0" smtClean="0">
              <a:solidFill>
                <a:schemeClr val="bg1"/>
              </a:solidFill>
              <a:latin typeface="Arial" pitchFamily="34" charset="0"/>
              <a:cs typeface="Arial" pitchFamily="34" charset="0"/>
            </a:endParaRPr>
          </a:p>
          <a:p>
            <a:endParaRPr lang="sk-SK"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3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3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3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3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07B5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sz="4400" dirty="0" smtClean="0">
                <a:latin typeface="Arial" pitchFamily="34" charset="0"/>
                <a:cs typeface="Arial" pitchFamily="34" charset="0"/>
              </a:rPr>
              <a:t>Stop drogám!!!</a:t>
            </a:r>
            <a:endParaRPr lang="sk-SK" sz="4400" dirty="0">
              <a:latin typeface="Arial" pitchFamily="34" charset="0"/>
              <a:cs typeface="Arial" pitchFamily="34" charset="0"/>
            </a:endParaRPr>
          </a:p>
        </p:txBody>
      </p:sp>
      <p:sp>
        <p:nvSpPr>
          <p:cNvPr id="4" name="TextBox 3"/>
          <p:cNvSpPr txBox="1"/>
          <p:nvPr/>
        </p:nvSpPr>
        <p:spPr>
          <a:xfrm>
            <a:off x="467544" y="1700808"/>
            <a:ext cx="3960440" cy="369332"/>
          </a:xfrm>
          <a:prstGeom prst="rect">
            <a:avLst/>
          </a:prstGeom>
          <a:noFill/>
        </p:spPr>
        <p:txBody>
          <a:bodyPr wrap="square" rtlCol="0">
            <a:spAutoFit/>
          </a:bodyPr>
          <a:lstStyle/>
          <a:p>
            <a:r>
              <a:rPr lang="sk-SK" dirty="0" smtClean="0">
                <a:hlinkClick r:id="rId2"/>
              </a:rPr>
              <a:t>http://www.drogynie.sk/index.php</a:t>
            </a:r>
            <a:endParaRPr lang="sk-SK" dirty="0"/>
          </a:p>
        </p:txBody>
      </p:sp>
      <p:pic>
        <p:nvPicPr>
          <p:cNvPr id="5" name="Picture 4" descr="dn_03.jpg"/>
          <p:cNvPicPr>
            <a:picLocks noChangeAspect="1"/>
          </p:cNvPicPr>
          <p:nvPr/>
        </p:nvPicPr>
        <p:blipFill>
          <a:blip r:embed="rId3" cstate="print"/>
          <a:stretch>
            <a:fillRect/>
          </a:stretch>
        </p:blipFill>
        <p:spPr>
          <a:xfrm>
            <a:off x="323528" y="2060848"/>
            <a:ext cx="4086225" cy="1733550"/>
          </a:xfrm>
          <a:prstGeom prst="rect">
            <a:avLst/>
          </a:prstGeom>
        </p:spPr>
      </p:pic>
      <p:sp>
        <p:nvSpPr>
          <p:cNvPr id="6" name="TextBox 5"/>
          <p:cNvSpPr txBox="1"/>
          <p:nvPr/>
        </p:nvSpPr>
        <p:spPr>
          <a:xfrm>
            <a:off x="4031432" y="3861048"/>
            <a:ext cx="5112568" cy="923330"/>
          </a:xfrm>
          <a:prstGeom prst="rect">
            <a:avLst/>
          </a:prstGeom>
          <a:noFill/>
        </p:spPr>
        <p:txBody>
          <a:bodyPr wrap="square" rtlCol="0">
            <a:spAutoFit/>
          </a:bodyPr>
          <a:lstStyle/>
          <a:p>
            <a:r>
              <a:rPr lang="sk-SK" dirty="0" smtClean="0">
                <a:hlinkClick r:id="rId4"/>
              </a:rPr>
              <a:t>http://sk-sk.facebook.com/pages/Povedzme-spolu-STOP-DROG%C3%81M-Kam-to-speje/187992049384</a:t>
            </a:r>
            <a:endParaRPr lang="sk-SK" dirty="0"/>
          </a:p>
        </p:txBody>
      </p:sp>
      <p:pic>
        <p:nvPicPr>
          <p:cNvPr id="7" name="Picture 6" descr="50313_187992049384_940509_n.jpg"/>
          <p:cNvPicPr>
            <a:picLocks noChangeAspect="1"/>
          </p:cNvPicPr>
          <p:nvPr/>
        </p:nvPicPr>
        <p:blipFill>
          <a:blip r:embed="rId5" cstate="print"/>
          <a:stretch>
            <a:fillRect/>
          </a:stretch>
        </p:blipFill>
        <p:spPr>
          <a:xfrm>
            <a:off x="5868144" y="1700808"/>
            <a:ext cx="2769096" cy="2215277"/>
          </a:xfrm>
          <a:prstGeom prst="rect">
            <a:avLst/>
          </a:prstGeom>
        </p:spPr>
      </p:pic>
      <p:sp>
        <p:nvSpPr>
          <p:cNvPr id="8" name="TextBox 7"/>
          <p:cNvSpPr txBox="1"/>
          <p:nvPr/>
        </p:nvSpPr>
        <p:spPr>
          <a:xfrm>
            <a:off x="251520" y="6237312"/>
            <a:ext cx="4824536" cy="369332"/>
          </a:xfrm>
          <a:prstGeom prst="rect">
            <a:avLst/>
          </a:prstGeom>
          <a:noFill/>
        </p:spPr>
        <p:txBody>
          <a:bodyPr wrap="square" rtlCol="0">
            <a:spAutoFit/>
          </a:bodyPr>
          <a:lstStyle/>
          <a:p>
            <a:r>
              <a:rPr lang="sk-SK" dirty="0" smtClean="0">
                <a:hlinkClick r:id="rId6"/>
              </a:rPr>
              <a:t>http://www.zoberloptu.sk/article-list/</a:t>
            </a:r>
            <a:endParaRPr lang="sk-SK" dirty="0"/>
          </a:p>
        </p:txBody>
      </p:sp>
      <p:pic>
        <p:nvPicPr>
          <p:cNvPr id="9" name="Picture 8" descr="images (9).jpg"/>
          <p:cNvPicPr>
            <a:picLocks noChangeAspect="1"/>
          </p:cNvPicPr>
          <p:nvPr/>
        </p:nvPicPr>
        <p:blipFill>
          <a:blip r:embed="rId7" cstate="print"/>
          <a:stretch>
            <a:fillRect/>
          </a:stretch>
        </p:blipFill>
        <p:spPr>
          <a:xfrm>
            <a:off x="323528" y="4149080"/>
            <a:ext cx="3600400" cy="2066925"/>
          </a:xfrm>
          <a:prstGeom prst="rect">
            <a:avLst/>
          </a:prstGeom>
        </p:spPr>
      </p:pic>
      <p:sp>
        <p:nvSpPr>
          <p:cNvPr id="10" name="TextBox 9"/>
          <p:cNvSpPr txBox="1"/>
          <p:nvPr/>
        </p:nvSpPr>
        <p:spPr>
          <a:xfrm>
            <a:off x="4860032" y="6309320"/>
            <a:ext cx="4104456" cy="369332"/>
          </a:xfrm>
          <a:prstGeom prst="rect">
            <a:avLst/>
          </a:prstGeom>
          <a:noFill/>
        </p:spPr>
        <p:txBody>
          <a:bodyPr wrap="square" rtlCol="0">
            <a:spAutoFit/>
          </a:bodyPr>
          <a:lstStyle/>
          <a:p>
            <a:r>
              <a:rPr lang="sk-SK" dirty="0" smtClean="0">
                <a:hlinkClick r:id="rId8"/>
              </a:rPr>
              <a:t>http://rastamama.sk/o-drogach/</a:t>
            </a:r>
            <a:endParaRPr lang="sk-SK" dirty="0"/>
          </a:p>
        </p:txBody>
      </p:sp>
      <p:pic>
        <p:nvPicPr>
          <p:cNvPr id="11" name="Picture 10" descr="reset.gif"/>
          <p:cNvPicPr>
            <a:picLocks noChangeAspect="1"/>
          </p:cNvPicPr>
          <p:nvPr/>
        </p:nvPicPr>
        <p:blipFill>
          <a:blip r:embed="rId9" cstate="print"/>
          <a:stretch>
            <a:fillRect/>
          </a:stretch>
        </p:blipFill>
        <p:spPr>
          <a:xfrm>
            <a:off x="5796136" y="4797152"/>
            <a:ext cx="2580878" cy="151296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120</TotalTime>
  <Words>198</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Slide 1</vt:lpstr>
      <vt:lpstr>Slide 2</vt:lpstr>
      <vt:lpstr>Návyková a toxická látka</vt:lpstr>
      <vt:lpstr>Drogy</vt:lpstr>
      <vt:lpstr>Nebezpečenstvo drogovej závislosti</vt:lpstr>
      <vt:lpstr>Smutný príbeh</vt:lpstr>
      <vt:lpstr>Prevencia drogovej závislosti</vt:lpstr>
      <vt:lpstr>Stop drogám!!!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Schmiedt</dc:creator>
  <cp:lastModifiedBy>Schmiedt</cp:lastModifiedBy>
  <cp:revision>13</cp:revision>
  <dcterms:created xsi:type="dcterms:W3CDTF">2012-06-04T16:30:56Z</dcterms:created>
  <dcterms:modified xsi:type="dcterms:W3CDTF">2012-06-04T18:31:22Z</dcterms:modified>
</cp:coreProperties>
</file>