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1" r:id="rId2"/>
    <p:sldId id="256" r:id="rId3"/>
    <p:sldId id="260" r:id="rId4"/>
    <p:sldId id="257" r:id="rId5"/>
    <p:sldId id="273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63" r:id="rId14"/>
    <p:sldId id="262" r:id="rId15"/>
    <p:sldId id="261" r:id="rId16"/>
    <p:sldId id="274" r:id="rId17"/>
    <p:sldId id="275" r:id="rId18"/>
    <p:sldId id="276" r:id="rId19"/>
    <p:sldId id="277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98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E39D95-FE6A-4392-9EAC-1042BF340048}" type="datetimeFigureOut">
              <a:rPr lang="sk-SK" smtClean="0"/>
              <a:t>31.5.2017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22C9C7-20C2-4AC2-92FA-C874376DC0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29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9D95-FE6A-4392-9EAC-1042BF340048}" type="datetimeFigureOut">
              <a:rPr lang="sk-SK" smtClean="0"/>
              <a:t>31.5.2017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C9C7-20C2-4AC2-92FA-C874376DC0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390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E39D95-FE6A-4392-9EAC-1042BF340048}" type="datetimeFigureOut">
              <a:rPr lang="sk-SK" smtClean="0"/>
              <a:t>31.5.2017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22C9C7-20C2-4AC2-92FA-C874376DC0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474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9D95-FE6A-4392-9EAC-1042BF340048}" type="datetimeFigureOut">
              <a:rPr lang="sk-SK" smtClean="0"/>
              <a:t>31.5.2017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C9C7-20C2-4AC2-92FA-C874376DC0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579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E39D95-FE6A-4392-9EAC-1042BF340048}" type="datetimeFigureOut">
              <a:rPr lang="sk-SK" smtClean="0"/>
              <a:t>31.5.2017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22C9C7-20C2-4AC2-92FA-C874376DC0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463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9D95-FE6A-4392-9EAC-1042BF340048}" type="datetimeFigureOut">
              <a:rPr lang="sk-SK" smtClean="0"/>
              <a:t>31.5.2017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C9C7-20C2-4AC2-92FA-C874376DC0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433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9D95-FE6A-4392-9EAC-1042BF340048}" type="datetimeFigureOut">
              <a:rPr lang="sk-SK" smtClean="0"/>
              <a:t>31.5.2017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C9C7-20C2-4AC2-92FA-C874376DC0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647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9D95-FE6A-4392-9EAC-1042BF340048}" type="datetimeFigureOut">
              <a:rPr lang="sk-SK" smtClean="0"/>
              <a:t>31.5.2017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C9C7-20C2-4AC2-92FA-C874376DC0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694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9D95-FE6A-4392-9EAC-1042BF340048}" type="datetimeFigureOut">
              <a:rPr lang="sk-SK" smtClean="0"/>
              <a:t>31.5.2017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C9C7-20C2-4AC2-92FA-C874376DC0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727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E39D95-FE6A-4392-9EAC-1042BF340048}" type="datetimeFigureOut">
              <a:rPr lang="sk-SK" smtClean="0"/>
              <a:t>31.5.2017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22C9C7-20C2-4AC2-92FA-C874376DC0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313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9D95-FE6A-4392-9EAC-1042BF340048}" type="datetimeFigureOut">
              <a:rPr lang="sk-SK" smtClean="0"/>
              <a:t>31.5.2017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C9C7-20C2-4AC2-92FA-C874376DC0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143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9E39D95-FE6A-4392-9EAC-1042BF340048}" type="datetimeFigureOut">
              <a:rPr lang="sk-SK" smtClean="0"/>
              <a:t>31.5.2017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322C9C7-20C2-4AC2-92FA-C874376DC092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923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sk.chcizhubnout.cz/sk/co-je-to-obezita/ochorenia-sposobeneobezitou/" TargetMode="External"/><Relationship Id="rId3" Type="http://schemas.openxmlformats.org/officeDocument/2006/relationships/hyperlink" Target="http://zdravie-info.sk/" TargetMode="External"/><Relationship Id="rId7" Type="http://schemas.openxmlformats.org/officeDocument/2006/relationships/hyperlink" Target="http://sk.wikipedia.org/wiki/Obezita" TargetMode="External"/><Relationship Id="rId2" Type="http://schemas.openxmlformats.org/officeDocument/2006/relationships/hyperlink" Target="http://varimepaleo.sk/paleo-2/pale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dravie.pravda.sk/zdravie-a-prevencia/clanok/13250-pouctesa-zakladne-druhy-alergii-a-ako-sa-im-branit/" TargetMode="External"/><Relationship Id="rId5" Type="http://schemas.openxmlformats.org/officeDocument/2006/relationships/hyperlink" Target="http://www.orin.sk/choroby-a-liecby/choroby-srdca-ciev-krvnehotlaku/" TargetMode="External"/><Relationship Id="rId10" Type="http://schemas.openxmlformats.org/officeDocument/2006/relationships/hyperlink" Target="https://primar.sme.sk/c/5186186/utoku-kalorii-podliehame-stale-viac.html#axzz4iayUFr6K" TargetMode="External"/><Relationship Id="rId4" Type="http://schemas.openxmlformats.org/officeDocument/2006/relationships/hyperlink" Target="http://www.kardioklub.biznisweb.sk/info/o-chorobach/ochoreniacievneho-systemu/" TargetMode="External"/><Relationship Id="rId9" Type="http://schemas.openxmlformats.org/officeDocument/2006/relationships/hyperlink" Target="http://www.zdravie.sk/choroba/29713/cukrovk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49531" y="1136469"/>
            <a:ext cx="347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ZDRAVIE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4624251" y="4438131"/>
            <a:ext cx="347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cap="al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Choroba</a:t>
            </a:r>
            <a:endParaRPr lang="sk-SK" sz="6000" b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+mj-ea"/>
              <a:cs typeface="+mj-cs"/>
            </a:endParaRPr>
          </a:p>
        </p:txBody>
      </p:sp>
      <p:pic>
        <p:nvPicPr>
          <p:cNvPr id="1026" name="Picture 2" descr="Výsledok vyhľadávania obrázkov pre dopyt otáz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2" y="2424844"/>
            <a:ext cx="325755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Výsledok vyhľadávania obrázkov pre dopyt otáz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95" y="1371600"/>
            <a:ext cx="3523200" cy="2313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2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  <p:bldP spid="3" grpId="0" build="allAtOnce"/>
      <p:bldP spid="3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OBEZITA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60832" y="4798968"/>
            <a:ext cx="8510557" cy="1953004"/>
          </a:xfrm>
        </p:spPr>
        <p:txBody>
          <a:bodyPr>
            <a:normAutofit/>
          </a:bodyPr>
          <a:lstStyle/>
          <a:p>
            <a:r>
              <a:rPr lang="sk-SK" sz="2400" dirty="0" smtClean="0"/>
              <a:t>Nadmerné ukladanie energetických zásob v podobe </a:t>
            </a:r>
            <a:r>
              <a:rPr lang="sk-SK" sz="2400" dirty="0" smtClean="0"/>
              <a:t>tuku.</a:t>
            </a:r>
            <a:endParaRPr lang="sk-SK" sz="2400" dirty="0" smtClean="0"/>
          </a:p>
          <a:p>
            <a:r>
              <a:rPr lang="sk-SK" sz="2400" dirty="0" smtClean="0"/>
              <a:t>Ak je príjem energie väčší ako </a:t>
            </a:r>
            <a:r>
              <a:rPr lang="sk-SK" sz="2400" dirty="0" smtClean="0"/>
              <a:t>výdaj.</a:t>
            </a:r>
            <a:endParaRPr lang="sk-SK" sz="2400" dirty="0" smtClean="0"/>
          </a:p>
          <a:p>
            <a:r>
              <a:rPr lang="sk-SK" sz="2400" dirty="0" smtClean="0"/>
              <a:t>Choroby – cukrovka, zvýšený cholesterol, pohybové </a:t>
            </a:r>
            <a:r>
              <a:rPr lang="sk-SK" sz="2400" dirty="0" smtClean="0"/>
              <a:t>ťažkosti.</a:t>
            </a:r>
            <a:endParaRPr lang="sk-SK" sz="2400" dirty="0" smtClean="0"/>
          </a:p>
        </p:txBody>
      </p:sp>
      <p:pic>
        <p:nvPicPr>
          <p:cNvPr id="6146" name="Picture 2" descr="Výsledok vyhľadávania obrázkov pre dopyt obez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9" y="1941468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ok vyhľadávania obrázkov pre dopyt obezita u de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30" y="2132119"/>
            <a:ext cx="4395616" cy="247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Psychické ochorenia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30342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Psychózy, depresie, </a:t>
            </a:r>
            <a:r>
              <a:rPr lang="sk-SK" sz="2800" dirty="0" smtClean="0"/>
              <a:t>schizofrénia</a:t>
            </a:r>
          </a:p>
          <a:p>
            <a:r>
              <a:rPr lang="sk-SK" sz="2800" dirty="0" smtClean="0">
                <a:solidFill>
                  <a:srgbClr val="FF0000"/>
                </a:solidFill>
              </a:rPr>
              <a:t>Príčiny: </a:t>
            </a:r>
          </a:p>
          <a:p>
            <a:r>
              <a:rPr lang="sk-SK" sz="2800" dirty="0" smtClean="0"/>
              <a:t>alkoholizmus, </a:t>
            </a:r>
          </a:p>
          <a:p>
            <a:r>
              <a:rPr lang="sk-SK" sz="2800" dirty="0" smtClean="0"/>
              <a:t>drogová závislosť</a:t>
            </a:r>
          </a:p>
          <a:p>
            <a:r>
              <a:rPr lang="sk-SK" sz="2800" dirty="0" err="1"/>
              <a:t>p</a:t>
            </a:r>
            <a:r>
              <a:rPr lang="sk-SK" sz="2800" dirty="0" err="1" smtClean="0"/>
              <a:t>sychotraumy</a:t>
            </a:r>
            <a:endParaRPr lang="sk-SK" sz="2800" dirty="0" smtClean="0"/>
          </a:p>
          <a:p>
            <a:r>
              <a:rPr lang="sk-SK" sz="2800" dirty="0" smtClean="0"/>
              <a:t>problémy – vzťahové, existenčné</a:t>
            </a:r>
          </a:p>
        </p:txBody>
      </p:sp>
      <p:pic>
        <p:nvPicPr>
          <p:cNvPr id="7170" name="Picture 2" descr="Výsledok vyhľadávania obrázkov pre dopyt duševné poruc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33" y="1941978"/>
            <a:ext cx="2980041" cy="246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ok vyhľadávania obrázkov pre dopyt psychó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32" y="4528172"/>
            <a:ext cx="2859042" cy="2142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Alergie	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98312" y="2123500"/>
            <a:ext cx="8172632" cy="446018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Neprimeraná reakcia imunitného </a:t>
            </a:r>
            <a:r>
              <a:rPr lang="sk-SK" sz="2400" dirty="0" smtClean="0"/>
              <a:t>systému </a:t>
            </a:r>
            <a:r>
              <a:rPr lang="sk-SK" sz="2400" dirty="0" smtClean="0"/>
              <a:t>organizmu na látky, s ktorými sa bežne stretávame. 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eľová alergia</a:t>
            </a:r>
          </a:p>
          <a:p>
            <a:r>
              <a:rPr lang="sk-SK" sz="2400" dirty="0" smtClean="0"/>
              <a:t>alergia </a:t>
            </a:r>
            <a:r>
              <a:rPr lang="sk-SK" sz="2400" dirty="0" smtClean="0"/>
              <a:t>na </a:t>
            </a:r>
            <a:r>
              <a:rPr lang="sk-SK" sz="2400" dirty="0" smtClean="0"/>
              <a:t>roztoče</a:t>
            </a:r>
          </a:p>
          <a:p>
            <a:r>
              <a:rPr lang="sk-SK" sz="2400" dirty="0" smtClean="0"/>
              <a:t>alergia </a:t>
            </a:r>
            <a:r>
              <a:rPr lang="sk-SK" sz="2400" dirty="0" smtClean="0"/>
              <a:t>na </a:t>
            </a:r>
            <a:r>
              <a:rPr lang="sk-SK" sz="2400" dirty="0" smtClean="0"/>
              <a:t>plesne</a:t>
            </a:r>
          </a:p>
          <a:p>
            <a:r>
              <a:rPr lang="sk-SK" sz="2400" dirty="0" smtClean="0"/>
              <a:t>alergia </a:t>
            </a:r>
            <a:r>
              <a:rPr lang="sk-SK" sz="2400" dirty="0" smtClean="0"/>
              <a:t>na </a:t>
            </a:r>
            <a:r>
              <a:rPr lang="sk-SK" sz="2400" dirty="0" smtClean="0"/>
              <a:t>zvieratá</a:t>
            </a:r>
          </a:p>
          <a:p>
            <a:r>
              <a:rPr lang="sk-SK" sz="2400" dirty="0" smtClean="0"/>
              <a:t>potravinová </a:t>
            </a:r>
            <a:r>
              <a:rPr lang="sk-SK" sz="2400" dirty="0" smtClean="0"/>
              <a:t>alergia </a:t>
            </a:r>
            <a:endParaRPr lang="sk-SK" sz="2400" dirty="0" smtClean="0"/>
          </a:p>
          <a:p>
            <a:r>
              <a:rPr lang="sk-SK" sz="2400" dirty="0" smtClean="0"/>
              <a:t>alergia </a:t>
            </a:r>
            <a:r>
              <a:rPr lang="sk-SK" sz="2400" dirty="0" smtClean="0"/>
              <a:t>na </a:t>
            </a:r>
            <a:r>
              <a:rPr lang="sk-SK" sz="2400" dirty="0" smtClean="0"/>
              <a:t>lieky</a:t>
            </a:r>
            <a:endParaRPr lang="sk-SK" sz="2400" dirty="0"/>
          </a:p>
        </p:txBody>
      </p:sp>
      <p:pic>
        <p:nvPicPr>
          <p:cNvPr id="8194" name="Picture 2" descr="Výsledok vyhľadávania obrázkov pre dopyt aler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614" y="3579222"/>
            <a:ext cx="4794814" cy="2698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ok vyhľadávania obrázkov pre dopyt alergia prejavy na kož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37" y="774761"/>
            <a:ext cx="1618396" cy="910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ok vyhľadávania obrázkov pre dopyt AI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r="3704"/>
          <a:stretch/>
        </p:blipFill>
        <p:spPr bwMode="auto">
          <a:xfrm rot="535337">
            <a:off x="5176972" y="1874446"/>
            <a:ext cx="3393969" cy="260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AIDS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81192" y="2228003"/>
            <a:ext cx="4317379" cy="4629997"/>
          </a:xfrm>
        </p:spPr>
        <p:txBody>
          <a:bodyPr>
            <a:normAutofit/>
          </a:bodyPr>
          <a:lstStyle/>
          <a:p>
            <a:r>
              <a:rPr lang="sk-SK" sz="2000" dirty="0" smtClean="0"/>
              <a:t>infekčná </a:t>
            </a:r>
            <a:r>
              <a:rPr lang="sk-SK" sz="2000" dirty="0"/>
              <a:t>choroba spôsobená vírusom </a:t>
            </a:r>
            <a:r>
              <a:rPr lang="sk-SK" sz="2000" dirty="0" smtClean="0"/>
              <a:t>HIV,</a:t>
            </a:r>
          </a:p>
          <a:p>
            <a:r>
              <a:rPr lang="sk-SK" sz="2000" dirty="0" smtClean="0"/>
              <a:t>napáda </a:t>
            </a:r>
            <a:r>
              <a:rPr lang="sk-SK" sz="2000" dirty="0"/>
              <a:t>najmä </a:t>
            </a:r>
            <a:r>
              <a:rPr lang="sk-SK" sz="2000" dirty="0" smtClean="0"/>
              <a:t>bunky imunitného systému </a:t>
            </a:r>
          </a:p>
          <a:p>
            <a:r>
              <a:rPr lang="sk-SK" sz="2000" dirty="0" smtClean="0"/>
              <a:t>AIDS </a:t>
            </a:r>
            <a:r>
              <a:rPr lang="sk-SK" sz="2000" dirty="0"/>
              <a:t>sa prenáša krvou infikovaného človeka, </a:t>
            </a:r>
            <a:r>
              <a:rPr lang="sk-SK" sz="2000" dirty="0" smtClean="0"/>
              <a:t>sexuálnym </a:t>
            </a:r>
            <a:r>
              <a:rPr lang="sk-SK" sz="2000" dirty="0"/>
              <a:t>stykom a z matky na dieťa počas tehotenstva i pôrodu. </a:t>
            </a:r>
            <a:endParaRPr lang="sk-SK" sz="2000" dirty="0" smtClean="0"/>
          </a:p>
          <a:p>
            <a:r>
              <a:rPr lang="sk-SK" sz="2000" dirty="0" smtClean="0"/>
              <a:t>Vírus </a:t>
            </a:r>
            <a:r>
              <a:rPr lang="sk-SK" sz="2000" dirty="0"/>
              <a:t>môže žiť v organizme aj 10 – 12 rokov, kým sa prejavia príznaky choroby. Preto nositelia vírusu často nevedia, že sú chorí. </a:t>
            </a:r>
          </a:p>
          <a:p>
            <a:endParaRPr lang="sk-SK" sz="2000" dirty="0"/>
          </a:p>
        </p:txBody>
      </p:sp>
      <p:pic>
        <p:nvPicPr>
          <p:cNvPr id="9224" name="Picture 8" descr="Výsledok vyhľadávania obrázkov pre dopyt A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8528">
            <a:off x="6855795" y="596971"/>
            <a:ext cx="878986" cy="13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Výsledok vyhľadávania obrázkov pre dopyt aids vir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230" name="Picture 14" descr="Vírus HIV zabil už takmer 40 miliónov ľudí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17" y="4543001"/>
            <a:ext cx="2181448" cy="2132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7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ZÁVISLOSTI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59978" y="3155466"/>
            <a:ext cx="8432179" cy="4251174"/>
          </a:xfrm>
        </p:spPr>
        <p:txBody>
          <a:bodyPr/>
          <a:lstStyle/>
          <a:p>
            <a:r>
              <a:rPr lang="sk-SK" dirty="0"/>
              <a:t> </a:t>
            </a:r>
            <a:r>
              <a:rPr lang="sk-SK" dirty="0" smtClean="0"/>
              <a:t>Alkoholizmus, fajčenie.</a:t>
            </a:r>
          </a:p>
          <a:p>
            <a:r>
              <a:rPr lang="sk-SK" dirty="0" smtClean="0"/>
              <a:t>Narkománia - </a:t>
            </a:r>
            <a:r>
              <a:rPr lang="sk-SK" dirty="0" smtClean="0"/>
              <a:t>drogová </a:t>
            </a:r>
            <a:r>
              <a:rPr lang="sk-SK" dirty="0"/>
              <a:t>závislosť, ktorú vyvolávajú rôzne látky. </a:t>
            </a:r>
            <a:endParaRPr lang="sk-SK" dirty="0" smtClean="0"/>
          </a:p>
          <a:p>
            <a:pPr lvl="1"/>
            <a:r>
              <a:rPr lang="sk-SK" dirty="0" smtClean="0"/>
              <a:t>nadmerné užívanie </a:t>
            </a:r>
            <a:r>
              <a:rPr lang="sk-SK" dirty="0"/>
              <a:t>liekov, </a:t>
            </a:r>
            <a:r>
              <a:rPr lang="sk-SK" dirty="0" smtClean="0"/>
              <a:t>chemických </a:t>
            </a:r>
            <a:r>
              <a:rPr lang="sk-SK" dirty="0"/>
              <a:t>látok, </a:t>
            </a:r>
            <a:endParaRPr lang="sk-SK" dirty="0"/>
          </a:p>
          <a:p>
            <a:pPr lvl="1"/>
            <a:r>
              <a:rPr lang="sk-SK" dirty="0" smtClean="0"/>
              <a:t>závislosť </a:t>
            </a:r>
            <a:r>
              <a:rPr lang="sk-SK" dirty="0"/>
              <a:t>od tvrdých </a:t>
            </a:r>
            <a:r>
              <a:rPr lang="sk-SK" dirty="0" smtClean="0"/>
              <a:t>drog</a:t>
            </a:r>
          </a:p>
          <a:p>
            <a:r>
              <a:rPr lang="sk-SK" dirty="0" smtClean="0"/>
              <a:t>Narkoman </a:t>
            </a:r>
            <a:r>
              <a:rPr lang="sk-SK" dirty="0"/>
              <a:t>nemôže existovať bez drogy, musí ju získať nielen pre jej príjemné psychické účinky, ale aj pre nevoľnosť, ktorá vzniká pri nepožití drogy. </a:t>
            </a:r>
            <a:endParaRPr lang="sk-SK" dirty="0" smtClean="0"/>
          </a:p>
          <a:p>
            <a:r>
              <a:rPr lang="sk-SK" dirty="0" smtClean="0"/>
              <a:t>Niekedy </a:t>
            </a:r>
            <a:r>
              <a:rPr lang="sk-SK" dirty="0"/>
              <a:t>však jednorazové nadmerné požitie drog spôsobuje smrť. </a:t>
            </a:r>
          </a:p>
        </p:txBody>
      </p:sp>
      <p:pic>
        <p:nvPicPr>
          <p:cNvPr id="10242" name="Picture 2" descr="Výsledok vyhľadávania obrázkov pre dopyt Alkoholiz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25" y="596034"/>
            <a:ext cx="5016137" cy="375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3.teraz.sk/usercontent/photos/c/9/b/3-c9b84a15365adc9f308588bde8f67436c63c17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9" y="1942668"/>
            <a:ext cx="2960766" cy="197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STRES</a:t>
            </a:r>
            <a:endParaRPr lang="sk-SK" dirty="0"/>
          </a:p>
        </p:txBody>
      </p:sp>
      <p:pic>
        <p:nvPicPr>
          <p:cNvPr id="11266" name="Picture 2" descr="Výsledok vyhľadávania obrázkov pre dopyt stres v šk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1" y="1985553"/>
            <a:ext cx="8177350" cy="408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18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Výsledok vyhľadávania obrázkov pre dopyt prevencia stre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828">
            <a:off x="4355702" y="4785329"/>
            <a:ext cx="2672720" cy="177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Výsledok vyhľadávania obrázkov pre dopyt prevencia stre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787">
            <a:off x="4207016" y="1893985"/>
            <a:ext cx="4661190" cy="3204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TO STRES? </a:t>
            </a:r>
            <a:endParaRPr lang="sk-SK" dirty="0"/>
          </a:p>
        </p:txBody>
      </p:sp>
      <p:sp>
        <p:nvSpPr>
          <p:cNvPr id="5" name="WordArt 1"/>
          <p:cNvSpPr>
            <a:spLocks noChangeArrowheads="1" noChangeShapeType="1" noTextEdit="1"/>
          </p:cNvSpPr>
          <p:nvPr/>
        </p:nvSpPr>
        <p:spPr bwMode="auto">
          <a:xfrm>
            <a:off x="2067062" y="11443788"/>
            <a:ext cx="5818187" cy="866775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sk-SK" sz="2400" kern="10" spc="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dist="250483" dir="19772067" algn="ctr" rotWithShape="0">
                    <a:srgbClr val="FFCC99"/>
                  </a:outerShdw>
                </a:effectLst>
                <a:latin typeface="Impact" panose="020B0806030902050204" pitchFamily="34" charset="0"/>
              </a:rPr>
              <a:t>definícia</a:t>
            </a:r>
            <a:endParaRPr lang="sk-SK" sz="2400" kern="10" spc="0" dirty="0">
              <a:ln w="9525">
                <a:solidFill>
                  <a:srgbClr val="FFFF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>
                <a:outerShdw dist="250483" dir="19772067" algn="ctr" rotWithShape="0">
                  <a:srgbClr val="FFCC99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8822" y="2348996"/>
            <a:ext cx="4402184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k-SK" altLang="sk-SK" sz="2400" dirty="0" smtClean="0">
                <a:solidFill>
                  <a:schemeClr val="tx2"/>
                </a:solidFill>
              </a:rPr>
              <a:t>je </a:t>
            </a:r>
            <a:r>
              <a:rPr lang="sk-SK" altLang="sk-SK" sz="2400" dirty="0">
                <a:solidFill>
                  <a:schemeClr val="tx2"/>
                </a:solidFill>
              </a:rPr>
              <a:t>vnútorný stav človeka  (pocit, duševné prežívanie)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k-SK" altLang="sk-SK" sz="2400" dirty="0">
                <a:solidFill>
                  <a:schemeClr val="tx2"/>
                </a:solidFill>
              </a:rPr>
              <a:t>je reakciou organizmu na vnútorné a vonkajšie </a:t>
            </a:r>
            <a:r>
              <a:rPr lang="sk-SK" altLang="sk-SK" sz="2400" dirty="0" smtClean="0">
                <a:solidFill>
                  <a:schemeClr val="tx2"/>
                </a:solidFill>
              </a:rPr>
              <a:t>procesy, podnety </a:t>
            </a:r>
            <a:r>
              <a:rPr lang="sk-SK" altLang="sk-SK" sz="2400" dirty="0">
                <a:solidFill>
                  <a:schemeClr val="tx2"/>
                </a:solidFill>
              </a:rPr>
              <a:t>z vonkajšieho alebo vnútorného prostredia, </a:t>
            </a:r>
            <a:r>
              <a:rPr lang="sk-SK" altLang="sk-SK" sz="2400" dirty="0" smtClean="0">
                <a:solidFill>
                  <a:schemeClr val="tx2"/>
                </a:solidFill>
              </a:rPr>
              <a:t>ktoré dosahujú </a:t>
            </a:r>
            <a:r>
              <a:rPr lang="sk-SK" altLang="sk-SK" sz="2400" dirty="0">
                <a:solidFill>
                  <a:schemeClr val="tx2"/>
                </a:solidFill>
              </a:rPr>
              <a:t>takú hodnotu, že preťažujú fyziologickú </a:t>
            </a:r>
            <a:r>
              <a:rPr lang="sk-SK" altLang="sk-SK" sz="2400" dirty="0" smtClean="0">
                <a:solidFill>
                  <a:schemeClr val="tx2"/>
                </a:solidFill>
              </a:rPr>
              <a:t>kapacitu organizmu </a:t>
            </a:r>
            <a:r>
              <a:rPr lang="sk-SK" altLang="sk-SK" sz="2400" dirty="0">
                <a:solidFill>
                  <a:schemeClr val="tx2"/>
                </a:solidFill>
              </a:rPr>
              <a:t>napr. </a:t>
            </a:r>
            <a:r>
              <a:rPr lang="sk-SK" altLang="sk-SK" sz="2400" dirty="0">
                <a:solidFill>
                  <a:schemeClr val="tx2"/>
                </a:solidFill>
              </a:rPr>
              <a:t>napínanie struny až praskne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sk-SK" alt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sk-SK" alt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61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ázok 41"/>
          <p:cNvPicPr>
            <a:picLocks noChangeAspect="1"/>
          </p:cNvPicPr>
          <p:nvPr/>
        </p:nvPicPr>
        <p:blipFill rotWithShape="1">
          <a:blip r:embed="rId2"/>
          <a:srcRect l="18375" t="23303" r="35442" b="17054"/>
          <a:stretch/>
        </p:blipFill>
        <p:spPr>
          <a:xfrm>
            <a:off x="1345473" y="1972490"/>
            <a:ext cx="6596744" cy="4789810"/>
          </a:xfrm>
          <a:prstGeom prst="rect">
            <a:avLst/>
          </a:prstGeom>
        </p:spPr>
      </p:pic>
      <p:sp>
        <p:nvSpPr>
          <p:cNvPr id="43" name="BlokTextu 42"/>
          <p:cNvSpPr txBox="1"/>
          <p:nvPr/>
        </p:nvSpPr>
        <p:spPr>
          <a:xfrm>
            <a:off x="2674395" y="836023"/>
            <a:ext cx="3938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PRÍČINY STRESU</a:t>
            </a:r>
            <a:endParaRPr lang="sk-SK" sz="40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6941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ok vyhľadávania obrázkov pre dopyt prevencia stre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8544">
            <a:off x="5459858" y="1152523"/>
            <a:ext cx="228600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PREVENCIA STRESU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33916" t="36272" r="29192" b="30126"/>
          <a:stretch/>
        </p:blipFill>
        <p:spPr>
          <a:xfrm>
            <a:off x="391128" y="1971674"/>
            <a:ext cx="3961797" cy="2028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/>
          <a:srcRect l="27673" t="23609" r="23174" b="8962"/>
          <a:stretch/>
        </p:blipFill>
        <p:spPr>
          <a:xfrm>
            <a:off x="4728468" y="3457574"/>
            <a:ext cx="4129782" cy="3185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0" name="Picture 4" descr="Výsledok vyhľadávania obrázkov pre dopyt prevencia stres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63" y="4087070"/>
            <a:ext cx="2642887" cy="264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56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Výsledok vyhľadávania obrázkov pre dopyt ďakujem za pozornos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683420"/>
            <a:ext cx="7867651" cy="59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3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2955" y="941695"/>
            <a:ext cx="8297989" cy="1062429"/>
          </a:xfrm>
        </p:spPr>
        <p:txBody>
          <a:bodyPr>
            <a:noAutofit/>
          </a:bodyPr>
          <a:lstStyle/>
          <a:p>
            <a:pPr algn="ctr"/>
            <a:r>
              <a:rPr lang="sk-SK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Civilizačné choroby</a:t>
            </a:r>
            <a:endParaRPr lang="sk-SK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2" y="2263432"/>
            <a:ext cx="7989752" cy="590321"/>
          </a:xfrm>
        </p:spPr>
        <p:txBody>
          <a:bodyPr>
            <a:normAutofit/>
          </a:bodyPr>
          <a:lstStyle/>
          <a:p>
            <a:r>
              <a:rPr lang="sk-SK" sz="2400" dirty="0" smtClean="0"/>
              <a:t>Mgr. Ružena Hamranová</a:t>
            </a:r>
            <a:endParaRPr lang="sk-SK" sz="2400" dirty="0"/>
          </a:p>
        </p:txBody>
      </p:sp>
      <p:pic>
        <p:nvPicPr>
          <p:cNvPr id="1028" name="Picture 4" descr="evoluceI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34" y="2263432"/>
            <a:ext cx="6979668" cy="402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127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Použité zdroje: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emi.sk/blog/73-ako-skvalitnit-spanok-a-co-ste-o-nom-urcite-nevedeli</a:t>
            </a:r>
          </a:p>
          <a:p>
            <a:r>
              <a:rPr lang="sk-SK" dirty="0" smtClean="0">
                <a:hlinkClick r:id="rId2"/>
              </a:rPr>
              <a:t>http</a:t>
            </a:r>
            <a:r>
              <a:rPr lang="sk-SK" dirty="0">
                <a:hlinkClick r:id="rId2"/>
              </a:rPr>
              <a:t>://varimepaleo.sk/paleo-2/paleo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zdravie-info.sk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</a:t>
            </a:r>
            <a:r>
              <a:rPr lang="sk-SK" dirty="0">
                <a:hlinkClick r:id="rId4"/>
              </a:rPr>
              <a:t>://</a:t>
            </a:r>
            <a:r>
              <a:rPr lang="sk-SK" dirty="0" smtClean="0">
                <a:hlinkClick r:id="rId4"/>
              </a:rPr>
              <a:t>www.kardioklub.biznisweb.sk/info/o-chorobach/ochoreniacievneho-systemu/</a:t>
            </a:r>
            <a:endParaRPr lang="sk-SK" dirty="0"/>
          </a:p>
          <a:p>
            <a:r>
              <a:rPr lang="sk-SK" dirty="0"/>
              <a:t> </a:t>
            </a:r>
            <a:r>
              <a:rPr lang="sk-SK" dirty="0">
                <a:hlinkClick r:id="rId5"/>
              </a:rPr>
              <a:t>http://www.orin.sk/choroby-a-liecby/choroby-srdca-ciev-krvnehotlaku</a:t>
            </a:r>
            <a:r>
              <a:rPr lang="sk-SK" dirty="0" smtClean="0">
                <a:hlinkClick r:id="rId5"/>
              </a:rPr>
              <a:t>/</a:t>
            </a:r>
            <a:endParaRPr lang="sk-SK" dirty="0"/>
          </a:p>
          <a:p>
            <a:r>
              <a:rPr lang="sk-SK" dirty="0"/>
              <a:t> </a:t>
            </a:r>
            <a:r>
              <a:rPr lang="sk-SK" dirty="0">
                <a:hlinkClick r:id="rId6"/>
              </a:rPr>
              <a:t>http://</a:t>
            </a:r>
            <a:r>
              <a:rPr lang="sk-SK" dirty="0" smtClean="0">
                <a:hlinkClick r:id="rId6"/>
              </a:rPr>
              <a:t>zdravie.pravda.sk/zdravie-a-prevencia/clanok/13250-pouctesa-zakladne-druhy-alergii-a-ako-sa-im-branit/</a:t>
            </a:r>
            <a:endParaRPr lang="sk-SK" dirty="0"/>
          </a:p>
          <a:p>
            <a:r>
              <a:rPr lang="sk-SK" dirty="0"/>
              <a:t> </a:t>
            </a:r>
            <a:r>
              <a:rPr lang="sk-SK" dirty="0">
                <a:hlinkClick r:id="rId7"/>
              </a:rPr>
              <a:t>http://</a:t>
            </a:r>
            <a:r>
              <a:rPr lang="sk-SK" dirty="0" smtClean="0">
                <a:hlinkClick r:id="rId7"/>
              </a:rPr>
              <a:t>sk.wikipedia.org/wiki/Obezita</a:t>
            </a:r>
            <a:endParaRPr lang="sk-SK" dirty="0"/>
          </a:p>
          <a:p>
            <a:r>
              <a:rPr lang="sk-SK" dirty="0"/>
              <a:t> </a:t>
            </a:r>
            <a:r>
              <a:rPr lang="sk-SK" dirty="0">
                <a:hlinkClick r:id="rId8"/>
              </a:rPr>
              <a:t>http://sk.chcizhubnout.cz/sk/co-je-to-obezita/ochorenia-sposobeneobezitou</a:t>
            </a:r>
            <a:r>
              <a:rPr lang="sk-SK" dirty="0" smtClean="0">
                <a:hlinkClick r:id="rId8"/>
              </a:rPr>
              <a:t>/</a:t>
            </a:r>
            <a:endParaRPr lang="sk-SK" dirty="0"/>
          </a:p>
          <a:p>
            <a:r>
              <a:rPr lang="sk-SK" dirty="0"/>
              <a:t> </a:t>
            </a:r>
            <a:r>
              <a:rPr lang="sk-SK" dirty="0">
                <a:hlinkClick r:id="rId9"/>
              </a:rPr>
              <a:t>http://</a:t>
            </a:r>
            <a:r>
              <a:rPr lang="sk-SK" dirty="0" smtClean="0">
                <a:hlinkClick r:id="rId9"/>
              </a:rPr>
              <a:t>www.zdravie.sk/choroba/29713/cukrovka</a:t>
            </a:r>
            <a:endParaRPr lang="sk-SK" dirty="0" smtClean="0"/>
          </a:p>
          <a:p>
            <a:r>
              <a:rPr lang="sk-SK" dirty="0">
                <a:hlinkClick r:id="rId10"/>
              </a:rPr>
              <a:t>https://</a:t>
            </a:r>
            <a:r>
              <a:rPr lang="sk-SK" dirty="0" smtClean="0">
                <a:hlinkClick r:id="rId10"/>
              </a:rPr>
              <a:t>primar.sme.sk/c/5186186/utoku-kalorii-podliehame-stale-viac.html#axzz4iayUFr6K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78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5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ZDRAVIE  </a:t>
            </a:r>
            <a:r>
              <a:rPr lang="sk-SK" sz="54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vs</a:t>
            </a:r>
            <a:r>
              <a:rPr lang="sk-SK" sz="5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 choroba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397995" y="2103120"/>
            <a:ext cx="3899527" cy="1955255"/>
          </a:xfrm>
        </p:spPr>
        <p:txBody>
          <a:bodyPr>
            <a:noAutofit/>
          </a:bodyPr>
          <a:lstStyle/>
          <a:p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Najcennejšie, čo človek má. </a:t>
            </a:r>
          </a:p>
          <a:p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Zdravie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priaznivý telesný a duševný stav človeka. </a:t>
            </a:r>
          </a:p>
          <a:p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Človek ho stráca vplyvom rôznych chorôb.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4576068" y="4205280"/>
            <a:ext cx="3907662" cy="2574956"/>
          </a:xfrm>
        </p:spPr>
        <p:txBody>
          <a:bodyPr>
            <a:normAutofit/>
          </a:bodyPr>
          <a:lstStyle/>
          <a:p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Porucha zdravia. </a:t>
            </a:r>
          </a:p>
          <a:p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Narušenie rovnováhy medzi organizmom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prostredím. 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Príčiny chorôb – úrazy, vniknutie mikroorganizmov (vírusov, baktérii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patologické zmeny v organizme. 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ýsledok vyhľadávania obrázkov pre dopyt zdrav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63" y="4205280"/>
            <a:ext cx="2397140" cy="2397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superkid.pl/uploads/clip/choro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16" y="2021543"/>
            <a:ext cx="2321366" cy="2120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civilizačné choroby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36813" y="2011680"/>
            <a:ext cx="3547358" cy="4846319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ochorenia, ktoré sa v ľudskej populácii veľmi rozšírili a stávajú sa častou príčinou úmrtí</a:t>
            </a:r>
          </a:p>
          <a:p>
            <a:pPr algn="just"/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sú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spôsobené (a ovplyvnené) civilizačnými faktormi: stravou, dedičnými faktormi, životným štýlom a životosprávou</a:t>
            </a:r>
          </a:p>
          <a:p>
            <a:pPr algn="just"/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civilizačnými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chorobami trpí 15 – 30 % obyvateľov (WHO)</a:t>
            </a:r>
          </a:p>
          <a:p>
            <a:pPr algn="just"/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najvyspelejších krajinách 30 – 40 %</a:t>
            </a:r>
          </a:p>
          <a:p>
            <a:pPr marL="0" indent="0" algn="just">
              <a:buNone/>
            </a:pPr>
            <a:endParaRPr lang="sk-SK" dirty="0"/>
          </a:p>
        </p:txBody>
      </p:sp>
      <p:pic>
        <p:nvPicPr>
          <p:cNvPr id="1026" name="Picture 2" descr="Výsledok vyhľadávania obrázkov pre dopyt civilizačné choroby 21 storoč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6" y="2011680"/>
            <a:ext cx="4533656" cy="2925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ok vyhľadávania obrázkov pre dopyt civilizačné choro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90" y="3291840"/>
            <a:ext cx="3266337" cy="2312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civilizačné choroby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36812" y="2011680"/>
            <a:ext cx="8040982" cy="4846319"/>
          </a:xfrm>
        </p:spPr>
        <p:txBody>
          <a:bodyPr>
            <a:noAutofit/>
          </a:bodyPr>
          <a:lstStyle/>
          <a:p>
            <a:pPr algn="just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Príčiny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degradované </a:t>
            </a:r>
            <a:r>
              <a:rPr lang="sk-SK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životné </a:t>
            </a:r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prostredie, </a:t>
            </a:r>
          </a:p>
          <a:p>
            <a:pPr lvl="1" algn="just"/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zlá životospráva, </a:t>
            </a:r>
            <a:endParaRPr lang="sk-SK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závislosti,</a:t>
            </a:r>
          </a:p>
          <a:p>
            <a:pPr lvl="1" algn="just"/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stres,</a:t>
            </a:r>
            <a:endParaRPr lang="sk-SK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nízka </a:t>
            </a:r>
            <a:r>
              <a:rPr lang="sk-SK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zdravotná uvedomelosť obyvateľstva</a:t>
            </a:r>
          </a:p>
          <a:p>
            <a:pPr algn="just"/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7316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civilizačné choroby</a:t>
            </a:r>
            <a:endParaRPr lang="sk-SK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81192" y="2802768"/>
            <a:ext cx="7989752" cy="3630795"/>
          </a:xfrm>
        </p:spPr>
        <p:txBody>
          <a:bodyPr>
            <a:no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Srdcovo-cievne choroby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rakovina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nádorové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ochorenia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cukrovka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obezita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choroby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dýchacích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ciest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nervové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psychické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ochorenia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alergie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AIDS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ýsledok vyhľadávania obrázkov pre dopyt srdcovo cievne choro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0" y="3112839"/>
            <a:ext cx="3881772" cy="25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Srdcovo-cievne choroby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629997"/>
          </a:xfrm>
        </p:spPr>
        <p:txBody>
          <a:bodyPr>
            <a:normAutofit/>
          </a:bodyPr>
          <a:lstStyle/>
          <a:p>
            <a:r>
              <a:rPr lang="sk-SK" sz="2400" dirty="0" smtClean="0"/>
              <a:t>Ochorenia srdca patria medzi najrozšírenejšie ochorenia. </a:t>
            </a:r>
          </a:p>
          <a:p>
            <a:r>
              <a:rPr lang="sk-SK" sz="2400" dirty="0" smtClean="0"/>
              <a:t>Začiatok v čoraz mladšom veku</a:t>
            </a:r>
          </a:p>
          <a:p>
            <a:pPr lvl="1"/>
            <a:r>
              <a:rPr lang="sk-SK" sz="2000" dirty="0" smtClean="0"/>
              <a:t>vysoký </a:t>
            </a:r>
            <a:r>
              <a:rPr lang="sk-SK" sz="2000" dirty="0" smtClean="0"/>
              <a:t>krvný </a:t>
            </a:r>
            <a:r>
              <a:rPr lang="sk-SK" sz="2000" dirty="0" smtClean="0"/>
              <a:t>tlak</a:t>
            </a:r>
          </a:p>
          <a:p>
            <a:pPr lvl="1"/>
            <a:r>
              <a:rPr lang="sk-SK" sz="2000" dirty="0" smtClean="0"/>
              <a:t>infarkt myokardu</a:t>
            </a:r>
          </a:p>
          <a:p>
            <a:pPr lvl="1"/>
            <a:r>
              <a:rPr lang="sk-SK" sz="2000" dirty="0" smtClean="0"/>
              <a:t>kŕčové žily</a:t>
            </a:r>
          </a:p>
          <a:p>
            <a:pPr lvl="1"/>
            <a:r>
              <a:rPr lang="sk-SK" sz="2000" dirty="0"/>
              <a:t>a</a:t>
            </a:r>
            <a:r>
              <a:rPr lang="sk-SK" sz="2000" dirty="0" smtClean="0"/>
              <a:t>teroskleróza</a:t>
            </a:r>
          </a:p>
          <a:p>
            <a:pPr lvl="1"/>
            <a:r>
              <a:rPr lang="sk-SK" sz="2000" dirty="0"/>
              <a:t>h</a:t>
            </a:r>
            <a:r>
              <a:rPr lang="sk-SK" sz="2000" dirty="0" smtClean="0"/>
              <a:t>emoroidy</a:t>
            </a:r>
          </a:p>
          <a:p>
            <a:pPr lvl="1"/>
            <a:r>
              <a:rPr lang="sk-SK" sz="2000" dirty="0" smtClean="0"/>
              <a:t>ischemická </a:t>
            </a:r>
            <a:r>
              <a:rPr lang="sk-SK" sz="2000" dirty="0" smtClean="0"/>
              <a:t>choroba </a:t>
            </a:r>
            <a:r>
              <a:rPr lang="sk-SK" sz="2000" dirty="0" smtClean="0"/>
              <a:t>srdca</a:t>
            </a:r>
          </a:p>
          <a:p>
            <a:pPr lvl="1"/>
            <a:r>
              <a:rPr lang="sk-SK" sz="2000" dirty="0" smtClean="0"/>
              <a:t>arytmia</a:t>
            </a:r>
            <a:endParaRPr lang="sk-SK" sz="2000" dirty="0" smtClean="0"/>
          </a:p>
          <a:p>
            <a:endParaRPr lang="sk-SK" dirty="0"/>
          </a:p>
        </p:txBody>
      </p:sp>
      <p:pic>
        <p:nvPicPr>
          <p:cNvPr id="3074" name="Picture 2" descr="Výsledok vyhľadávania obrázkov pre dopyt srdcovo cievne chorob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68" y="3224186"/>
            <a:ext cx="4257312" cy="2235089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Nádorové ochorenia	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02368" y="1830372"/>
            <a:ext cx="7989752" cy="3219208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Vznikajú nekontrolovateľným delením a rastom </a:t>
            </a:r>
            <a:r>
              <a:rPr lang="sk-SK" sz="2400" dirty="0" smtClean="0"/>
              <a:t>buniek.</a:t>
            </a:r>
            <a:endParaRPr lang="sk-SK" sz="2400" dirty="0" smtClean="0"/>
          </a:p>
          <a:p>
            <a:r>
              <a:rPr lang="sk-SK" sz="2400" dirty="0" smtClean="0"/>
              <a:t>Príčiny – dedičnosť, nesprávny životný </a:t>
            </a:r>
            <a:r>
              <a:rPr lang="sk-SK" sz="2400" dirty="0" smtClean="0"/>
              <a:t>štýl.</a:t>
            </a:r>
            <a:endParaRPr lang="sk-SK" sz="2400" dirty="0" smtClean="0"/>
          </a:p>
          <a:p>
            <a:r>
              <a:rPr lang="sk-SK" sz="2400" dirty="0" smtClean="0"/>
              <a:t>Najrozšírenejšie nádorové </a:t>
            </a:r>
            <a:r>
              <a:rPr lang="sk-SK" sz="2400" dirty="0" smtClean="0"/>
              <a:t>ochorenia: </a:t>
            </a:r>
          </a:p>
          <a:p>
            <a:pPr lvl="1"/>
            <a:r>
              <a:rPr lang="sk-SK" sz="2000" dirty="0" smtClean="0"/>
              <a:t>rakovina </a:t>
            </a:r>
            <a:r>
              <a:rPr lang="sk-SK" sz="2000" dirty="0" smtClean="0"/>
              <a:t>hrubého </a:t>
            </a:r>
            <a:r>
              <a:rPr lang="sk-SK" sz="2000" dirty="0" smtClean="0"/>
              <a:t>čreva</a:t>
            </a:r>
          </a:p>
          <a:p>
            <a:pPr lvl="1"/>
            <a:r>
              <a:rPr lang="sk-SK" sz="2000" dirty="0" smtClean="0"/>
              <a:t>rakovina prsníka</a:t>
            </a:r>
          </a:p>
          <a:p>
            <a:pPr lvl="1"/>
            <a:r>
              <a:rPr lang="sk-SK" sz="2000" dirty="0" smtClean="0"/>
              <a:t>rakovina </a:t>
            </a:r>
            <a:r>
              <a:rPr lang="sk-SK" sz="2000" dirty="0" smtClean="0"/>
              <a:t>pľúc</a:t>
            </a:r>
            <a:endParaRPr lang="sk-SK" sz="2000" dirty="0"/>
          </a:p>
        </p:txBody>
      </p:sp>
      <p:pic>
        <p:nvPicPr>
          <p:cNvPr id="4098" name="Picture 2" descr="Výsledok vyhľadávania obrázkov pre dopyt rakov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3" y="4950504"/>
            <a:ext cx="3128659" cy="1813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ok vyhľadávania obrázkov pre dopyt rakovina det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9"/>
          <a:stretch/>
        </p:blipFill>
        <p:spPr bwMode="auto">
          <a:xfrm>
            <a:off x="4558937" y="4180114"/>
            <a:ext cx="2481943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akovina, bun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69" y="2569976"/>
            <a:ext cx="2490775" cy="1338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0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cukrovka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2880" y="2043682"/>
            <a:ext cx="4519749" cy="2476068"/>
          </a:xfrm>
        </p:spPr>
        <p:txBody>
          <a:bodyPr>
            <a:normAutofit lnSpcReduction="10000"/>
          </a:bodyPr>
          <a:lstStyle/>
          <a:p>
            <a:r>
              <a:rPr lang="sk-SK" sz="2000" dirty="0" smtClean="0"/>
              <a:t>Nedostatočná produkcia </a:t>
            </a:r>
            <a:r>
              <a:rPr lang="sk-SK" sz="2000" dirty="0" smtClean="0"/>
              <a:t>inzulínu z podžalúdkovej žľazy </a:t>
            </a:r>
            <a:r>
              <a:rPr lang="sk-SK" sz="2000" dirty="0" smtClean="0"/>
              <a:t>alebo jeho nesprávne využívanie</a:t>
            </a:r>
          </a:p>
          <a:p>
            <a:r>
              <a:rPr lang="sk-SK" sz="2000" dirty="0" smtClean="0"/>
              <a:t>Zvýšenie koncentrácie krvného cukru</a:t>
            </a:r>
          </a:p>
          <a:p>
            <a:r>
              <a:rPr lang="sk-SK" sz="2000" dirty="0" smtClean="0"/>
              <a:t>Príčiny vzniku – genetické faktory, lieky, chronický zápal podžalúdkovej </a:t>
            </a:r>
            <a:r>
              <a:rPr lang="sk-SK" sz="2000" dirty="0" smtClean="0"/>
              <a:t>žľazy, vírusy, </a:t>
            </a:r>
            <a:r>
              <a:rPr lang="sk-SK" sz="2000" dirty="0" err="1" smtClean="0"/>
              <a:t>autoimunita</a:t>
            </a:r>
            <a:endParaRPr lang="sk-SK" sz="2000" dirty="0"/>
          </a:p>
        </p:txBody>
      </p:sp>
      <p:pic>
        <p:nvPicPr>
          <p:cNvPr id="5124" name="Picture 4" descr="Cukrovka – epidémia dnešnej doby. Ako jej predchádzať a (vy)liečiť ju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73" y="4611325"/>
            <a:ext cx="3331029" cy="1870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ok vyhľadávania obrázkov pre dopyt cukrov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94" y="762978"/>
            <a:ext cx="1720677" cy="93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ok vyhľadávania obrázkov pre dopyt cukrov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76" y="2043682"/>
            <a:ext cx="3537268" cy="1977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5"/>
          <a:srcRect l="15764" t="29018" r="41467" b="25982"/>
          <a:stretch/>
        </p:blipFill>
        <p:spPr>
          <a:xfrm>
            <a:off x="4702629" y="4283176"/>
            <a:ext cx="4049487" cy="2395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54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157</TotalTime>
  <Words>506</Words>
  <Application>Microsoft Office PowerPoint</Application>
  <PresentationFormat>Prezentácia na obrazovke (4:3)</PresentationFormat>
  <Paragraphs>103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7" baseType="lpstr">
      <vt:lpstr>Arial</vt:lpstr>
      <vt:lpstr>Gill Sans MT</vt:lpstr>
      <vt:lpstr>Impact</vt:lpstr>
      <vt:lpstr>Monotype Corsiva</vt:lpstr>
      <vt:lpstr>Times New Roman</vt:lpstr>
      <vt:lpstr>Wingdings 2</vt:lpstr>
      <vt:lpstr>Dividenda</vt:lpstr>
      <vt:lpstr>Prezentácia programu PowerPoint</vt:lpstr>
      <vt:lpstr>Civilizačné choroby</vt:lpstr>
      <vt:lpstr>ZDRAVIE  vs.  choroba</vt:lpstr>
      <vt:lpstr>civilizačné choroby</vt:lpstr>
      <vt:lpstr>civilizačné choroby</vt:lpstr>
      <vt:lpstr>civilizačné choroby</vt:lpstr>
      <vt:lpstr>Srdcovo-cievne choroby</vt:lpstr>
      <vt:lpstr>Nádorové ochorenia </vt:lpstr>
      <vt:lpstr>cukrovka</vt:lpstr>
      <vt:lpstr>OBEZITA</vt:lpstr>
      <vt:lpstr>Psychické ochorenia</vt:lpstr>
      <vt:lpstr>Alergie </vt:lpstr>
      <vt:lpstr>AIDS</vt:lpstr>
      <vt:lpstr>ZÁVISLOSTI</vt:lpstr>
      <vt:lpstr>STRES</vt:lpstr>
      <vt:lpstr>ČO JE TO STRES? </vt:lpstr>
      <vt:lpstr>Prezentácia programu PowerPoint</vt:lpstr>
      <vt:lpstr>PREVENCIA STRESU</vt:lpstr>
      <vt:lpstr>Prezentácia programu PowerPoint</vt:lpstr>
      <vt:lpstr>Použité zdroje: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Civilizačné choroby</dc:title>
  <dc:creator>R. Hamranová</dc:creator>
  <cp:lastModifiedBy>R. Hamranová</cp:lastModifiedBy>
  <cp:revision>23</cp:revision>
  <dcterms:created xsi:type="dcterms:W3CDTF">2017-05-28T21:09:07Z</dcterms:created>
  <dcterms:modified xsi:type="dcterms:W3CDTF">2017-05-31T21:00:14Z</dcterms:modified>
</cp:coreProperties>
</file>