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FFFF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8B703-544B-414C-B6C7-1614AACFFC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044DE-17E4-4EC3-9E07-FF83CAB79A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16033-BB91-4EAC-B715-F6F6305877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C7A7-321D-46F5-9FF4-DD2057325F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246C-EB05-4AD8-9AB0-370C7BBC285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C6167-25BE-4685-B2AF-A98C3D22B5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47A6-F0D9-42DD-AF48-08B28E8565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D1ED-563E-45E6-A085-DD1C147663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AEF1-1313-4747-BFD9-7579D2561E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965CD-F571-4D07-AA76-0238C6FBC1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3B6B-71FE-4C00-AB58-697119342A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CCE14A-5EB0-4CE7-B7CD-9A6300122E9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rach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15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7200" b="1">
                <a:solidFill>
                  <a:srgbClr val="FFFFFF"/>
                </a:solidFill>
                <a:latin typeface="Comic Sans MS" pitchFamily="66" charset="0"/>
              </a:rPr>
              <a:t>HRACH  SIATY</a:t>
            </a:r>
            <a:endParaRPr lang="cs-CZ" sz="72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48200" y="60960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FFFFFF"/>
                </a:solidFill>
                <a:latin typeface="Comic Sans MS" pitchFamily="66" charset="0"/>
              </a:rPr>
              <a:t>Mgr. Erika Homoľová</a:t>
            </a:r>
            <a:endParaRPr lang="cs-CZ" sz="3200" b="1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Zrelé semená prezimujú a na jar z nich môžu vyrásť nové rastliny.</a:t>
            </a:r>
            <a:endParaRPr lang="cs-CZ" b="1">
              <a:latin typeface="Comic Sans MS" pitchFamily="66" charset="0"/>
            </a:endParaRPr>
          </a:p>
        </p:txBody>
      </p:sp>
      <p:pic>
        <p:nvPicPr>
          <p:cNvPr id="11267" name="Picture 3" descr="E:\hrach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902200" cy="3836988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5867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Na poli sa pestuje hrach poľný, ako krmivo pre dobytok.</a:t>
            </a:r>
            <a:endParaRPr lang="cs-CZ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hrach\O48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3714750" cy="4953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53000" y="16764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Koncom leta celá rastlina uhynie.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53000" y="4419600"/>
            <a:ext cx="350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Je to</a:t>
            </a:r>
          </a:p>
          <a:p>
            <a:pPr algn="ctr">
              <a:spcBef>
                <a:spcPct val="50000"/>
              </a:spcBef>
            </a:pPr>
            <a:r>
              <a:rPr lang="sk-SK" b="1">
                <a:solidFill>
                  <a:srgbClr val="FF0000"/>
                </a:solidFill>
                <a:latin typeface="Comic Sans MS" pitchFamily="66" charset="0"/>
              </a:rPr>
              <a:t>jednoročná rastlina.</a:t>
            </a:r>
            <a:endParaRPr lang="cs-CZ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hrach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973638" cy="60198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Zopakuj si časti rastliny hrachu siateho: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2438400" y="46482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248400" y="4495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stonka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810000" y="3429000"/>
            <a:ext cx="2286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324600" y="3200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listy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4648200" y="9144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762000" y="762000"/>
            <a:ext cx="533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24600" y="762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úponky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438400" y="1600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48400" y="144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kvet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867400" y="533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1219200" y="5257800"/>
            <a:ext cx="441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019800" y="5334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plod - struk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3962400" y="6096000"/>
            <a:ext cx="198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29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172200" y="601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plod – semená</a:t>
            </a:r>
            <a:endParaRPr lang="cs-CZ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nimBg="1"/>
      <p:bldP spid="12293" grpId="0" autoUpdateAnimBg="0"/>
      <p:bldP spid="12294" grpId="0" animBg="1"/>
      <p:bldP spid="12295" grpId="0" autoUpdateAnimBg="0"/>
      <p:bldP spid="12296" grpId="0" animBg="1"/>
      <p:bldP spid="12297" grpId="0" animBg="1"/>
      <p:bldP spid="12298" grpId="0" autoUpdateAnimBg="0"/>
      <p:bldP spid="12299" grpId="0" animBg="1"/>
      <p:bldP spid="12300" grpId="0" autoUpdateAnimBg="0"/>
      <p:bldP spid="12302" grpId="0" animBg="1"/>
      <p:bldP spid="12303" grpId="0" autoUpdateAnimBg="0"/>
      <p:bldP spid="12304" grpId="0" animBg="1"/>
      <p:bldP spid="123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hrach\jh-vel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41275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114800" y="152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Čo patrí k hrachu :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62400" y="914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sponky alebo úponky?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6019800" y="13716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biely kvet alebo červený kvet?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724400" y="22860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81400" y="2819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jednoduché listy alebo párové listy?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6934200" y="3200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505200" y="37338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trvácna rastlina alebo jednoročná?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315200" y="41910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457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bylinná stonka alebo steblo?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1219200" y="49530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267200" y="495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struk a semená alebo malvica?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5029200" y="54102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1" grpId="0" autoUpdateAnimBg="0"/>
      <p:bldP spid="14343" grpId="0" animBg="1"/>
      <p:bldP spid="14344" grpId="0" autoUpdateAnimBg="0"/>
      <p:bldP spid="14345" grpId="0" animBg="1"/>
      <p:bldP spid="14346" grpId="0" autoUpdateAnimBg="0"/>
      <p:bldP spid="14347" grpId="0" animBg="1"/>
      <p:bldP spid="14348" grpId="0" autoUpdateAnimBg="0"/>
      <p:bldP spid="14349" grpId="0" animBg="1"/>
      <p:bldP spid="14350" grpId="0" autoUpdateAnimBg="0"/>
      <p:bldP spid="14351" grpId="0" animBg="1"/>
      <p:bldP spid="14352" grpId="0" autoUpdateAnimBg="0"/>
      <p:bldP spid="14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4582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Čo by si mal vedieť?</a:t>
            </a:r>
          </a:p>
          <a:p>
            <a:pPr>
              <a:spcBef>
                <a:spcPct val="50000"/>
              </a:spcBef>
            </a:pPr>
            <a:r>
              <a:rPr lang="sk-SK" b="1">
                <a:solidFill>
                  <a:srgbClr val="FF0000"/>
                </a:solidFill>
                <a:latin typeface="Comic Sans MS" pitchFamily="66" charset="0"/>
              </a:rPr>
              <a:t>HRACH SIATY</a:t>
            </a:r>
          </a:p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Pestujeme ho v záhradách a na poliach.</a:t>
            </a:r>
          </a:p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Je to kvitnúca </a:t>
            </a:r>
            <a:r>
              <a:rPr lang="sk-SK" b="1">
                <a:solidFill>
                  <a:srgbClr val="00FF00"/>
                </a:solidFill>
                <a:latin typeface="Comic Sans MS" pitchFamily="66" charset="0"/>
              </a:rPr>
              <a:t>jednoročná rastlina</a:t>
            </a:r>
            <a:r>
              <a:rPr lang="sk-SK" b="1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Semená sadíme skoro na jar.</a:t>
            </a:r>
          </a:p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Hrach má tenký koreň, tenkú poliehavú stonku. Listy sú párové, na konci majú úponky. Kvet hrachu je biely alebo ružovkastý. Plod je struk, ktorý obsahuje semená.</a:t>
            </a:r>
            <a:endParaRPr lang="cs-CZ" b="1">
              <a:latin typeface="Comic Sans MS" pitchFamily="66" charset="0"/>
            </a:endParaRPr>
          </a:p>
        </p:txBody>
      </p:sp>
      <p:pic>
        <p:nvPicPr>
          <p:cNvPr id="15363" name="Picture 3" descr="E:\hrach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1943100" cy="2590800"/>
          </a:xfrm>
          <a:prstGeom prst="rect">
            <a:avLst/>
          </a:prstGeom>
          <a:noFill/>
        </p:spPr>
      </p:pic>
      <p:pic>
        <p:nvPicPr>
          <p:cNvPr id="15364" name="Picture 4" descr="E:\hrach\vf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29200"/>
            <a:ext cx="1619250" cy="1619250"/>
          </a:xfrm>
          <a:prstGeom prst="rect">
            <a:avLst/>
          </a:prstGeom>
          <a:noFill/>
        </p:spPr>
      </p:pic>
      <p:pic>
        <p:nvPicPr>
          <p:cNvPr id="15365" name="Picture 5" descr="E:\hrach\PeaTele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130425" cy="2413000"/>
          </a:xfrm>
          <a:prstGeom prst="rect">
            <a:avLst/>
          </a:prstGeom>
          <a:noFill/>
        </p:spPr>
      </p:pic>
      <p:pic>
        <p:nvPicPr>
          <p:cNvPr id="15368" name="Picture 8" descr="E:\hrach\20070519162555_101_9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572000"/>
            <a:ext cx="2795588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hrach\O48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4700" cy="4419600"/>
          </a:xfrm>
          <a:prstGeom prst="rect">
            <a:avLst/>
          </a:prstGeom>
          <a:noFill/>
        </p:spPr>
      </p:pic>
      <p:pic>
        <p:nvPicPr>
          <p:cNvPr id="3076" name="Picture 4" descr="E:\hrach\pisu_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2209800"/>
            <a:ext cx="3111500" cy="46482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338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Hrach siaty je úžitková rastlina.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52578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Pestujeme ich v záhradách i na poliach.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657600" y="13716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Človek ho pestuje už od dávnych čias pre výživné semená.</a:t>
            </a:r>
            <a:endParaRPr lang="cs-CZ" b="1">
              <a:latin typeface="Comic Sans MS" pitchFamily="66" charset="0"/>
            </a:endParaRPr>
          </a:p>
        </p:txBody>
      </p:sp>
      <p:pic>
        <p:nvPicPr>
          <p:cNvPr id="3081" name="Picture 9" descr="E:\hrach\jh-velk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95600"/>
            <a:ext cx="2008188" cy="2139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9" grpId="0" autoUpdateAnimBg="0"/>
      <p:bldP spid="30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rach\Doperwt_rijserwt_peulen_Pisum_sativ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562600" y="990600"/>
            <a:ext cx="3352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>
                <a:latin typeface="Comic Sans MS" pitchFamily="66" charset="0"/>
              </a:rPr>
              <a:t>Hrach siaty obsahuje veľa bielkovín a cukrov.</a:t>
            </a:r>
            <a:endParaRPr lang="cs-CZ" sz="3200" b="1">
              <a:latin typeface="Comic Sans MS" pitchFamily="66" charset="0"/>
            </a:endParaRPr>
          </a:p>
        </p:txBody>
      </p:sp>
      <p:pic>
        <p:nvPicPr>
          <p:cNvPr id="4101" name="Picture 5" descr="E:\hrach\pisu_s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3838"/>
            <a:ext cx="3886200" cy="2824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14800" y="5334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Semienka hrachu sejeme v záhradách skoro na jar.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91000" y="4800600"/>
            <a:ext cx="4724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Hrach sejeme každý rok, lebo lebo je to </a:t>
            </a:r>
          </a:p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JEDNOROČNÁ RASTLINA</a:t>
            </a:r>
            <a:endParaRPr lang="cs-CZ" b="1">
              <a:latin typeface="Comic Sans MS" pitchFamily="66" charset="0"/>
            </a:endParaRPr>
          </a:p>
        </p:txBody>
      </p:sp>
      <p:pic>
        <p:nvPicPr>
          <p:cNvPr id="5125" name="Picture 5" descr="E:\hrach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048000" cy="2386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hrach\450px-Snow_pea_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752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Mladé rastlinky rastú rýchlo.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Už o niekoľko dní zasiate semená vyklíčia. Slabé mrazy klíčiacim rastlinám neškodia.</a:t>
            </a:r>
            <a:endParaRPr lang="cs-CZ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hrach\5006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52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Kvitnúca rastlina hrachu siateho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172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Stonka je tenká, poliehavá, je dlhá až 150 cm.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96000" y="43434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Listy sú zložené párové.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29200" y="2286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Listy majú na konci rozvetvené úponky.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67000" y="1295400"/>
            <a:ext cx="3048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Úponkami sa rastlina ľahko zachytáva o tyče a ploty.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5867400" y="6096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7391400" y="1981200"/>
            <a:ext cx="152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7315200" y="533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2438400" y="1066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nimBg="1"/>
      <p:bldP spid="7179" grpId="0" animBg="1"/>
      <p:bldP spid="7180" grpId="0" animBg="1"/>
      <p:bldP spid="7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0" y="0"/>
          <a:ext cx="4705350" cy="6858000"/>
        </p:xfrm>
        <a:graphic>
          <a:graphicData uri="http://schemas.openxmlformats.org/presentationml/2006/ole">
            <p:oleObj spid="_x0000_s8195" name="Bitmap Image" r:id="rId3" imgW="4038095" imgH="5885714" progId="PBrush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48200" y="228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Časti rastliny: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38800" y="6096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Stonka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3048000" y="56388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62600" y="5029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Párové listy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1524000" y="3962400"/>
            <a:ext cx="411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562600" y="3962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Úponky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1143000" y="304800"/>
            <a:ext cx="41910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1143000" y="3124200"/>
            <a:ext cx="419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62600" y="3200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Kvet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3810000" y="25146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486400" y="2286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Plod - struk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 flipV="1">
            <a:off x="685800" y="2362200"/>
            <a:ext cx="464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486400" y="12192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Nedozreté zelené semená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 flipV="1">
            <a:off x="3429000" y="9144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 flipV="1">
            <a:off x="2667000" y="9144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nimBg="1"/>
      <p:bldP spid="8199" grpId="0" autoUpdateAnimBg="0"/>
      <p:bldP spid="8200" grpId="0" animBg="1"/>
      <p:bldP spid="8202" grpId="0" autoUpdateAnimBg="0"/>
      <p:bldP spid="8203" grpId="0" animBg="1"/>
      <p:bldP spid="8204" grpId="0" animBg="1"/>
      <p:bldP spid="8205" grpId="0" autoUpdateAnimBg="0"/>
      <p:bldP spid="8207" grpId="0" animBg="1"/>
      <p:bldP spid="8209" grpId="0" autoUpdateAnimBg="0"/>
      <p:bldP spid="8210" grpId="0" animBg="1"/>
      <p:bldP spid="8211" grpId="0" autoUpdateAnimBg="0"/>
      <p:bldP spid="8212" grpId="0" animBg="1"/>
      <p:bldP spid="8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hrach\Doperwt_rijserwt_bloemen_Pisum_sativ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572000" cy="5562600"/>
          </a:xfrm>
          <a:prstGeom prst="rect">
            <a:avLst/>
          </a:prstGeom>
          <a:noFill/>
        </p:spPr>
      </p:pic>
      <p:pic>
        <p:nvPicPr>
          <p:cNvPr id="9220" name="Picture 4" descr="E:\hrach\450px-Snow_pea_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572000" cy="55626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Kvety sú biele, niekedy ružovkasté, na dlhých stopkách.</a:t>
            </a:r>
            <a:endParaRPr lang="cs-CZ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Z kvetu sa vyvinie plod – struk.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latin typeface="Comic Sans MS" pitchFamily="66" charset="0"/>
              </a:rPr>
              <a:t>Struk obsahuje semená. Nedozreté zelené semená sú chutnou skorou jarnou zeleninou.</a:t>
            </a:r>
            <a:endParaRPr lang="cs-CZ" b="1">
              <a:latin typeface="Comic Sans MS" pitchFamily="66" charset="0"/>
            </a:endParaRPr>
          </a:p>
        </p:txBody>
      </p:sp>
      <p:pic>
        <p:nvPicPr>
          <p:cNvPr id="10244" name="Picture 4" descr="E:\hrach\pisello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37063" cy="5029200"/>
          </a:xfrm>
          <a:prstGeom prst="rect">
            <a:avLst/>
          </a:prstGeom>
          <a:noFill/>
        </p:spPr>
      </p:pic>
      <p:pic>
        <p:nvPicPr>
          <p:cNvPr id="10246" name="Picture 6" descr="E:\hrach\800px-NCI_peas_in_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465638"/>
            <a:ext cx="4724400" cy="2392362"/>
          </a:xfrm>
          <a:prstGeom prst="rect">
            <a:avLst/>
          </a:prstGeom>
          <a:noFill/>
        </p:spPr>
      </p:pic>
      <p:pic>
        <p:nvPicPr>
          <p:cNvPr id="10247" name="Picture 7" descr="E:\hrach\30036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7244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313</Words>
  <Application>Microsoft Office PowerPoint</Application>
  <PresentationFormat>Prezentácia na obrazovke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Default Design</vt:lpstr>
      <vt:lpstr>Bitmap Image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uzivatel</cp:lastModifiedBy>
  <cp:revision>6</cp:revision>
  <dcterms:created xsi:type="dcterms:W3CDTF">2009-01-19T19:43:36Z</dcterms:created>
  <dcterms:modified xsi:type="dcterms:W3CDTF">2020-04-26T19:46:41Z</dcterms:modified>
</cp:coreProperties>
</file>