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24" autoAdjust="0"/>
  </p:normalViewPr>
  <p:slideViewPr>
    <p:cSldViewPr>
      <p:cViewPr>
        <p:scale>
          <a:sx n="114" d="100"/>
          <a:sy n="114" d="100"/>
        </p:scale>
        <p:origin x="-147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FE8B-32E9-4238-A644-3520AE21563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70BE-5859-4200-A4DE-E4350D61C6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FE8B-32E9-4238-A644-3520AE21563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70BE-5859-4200-A4DE-E4350D61C6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FE8B-32E9-4238-A644-3520AE21563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70BE-5859-4200-A4DE-E4350D61C6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FE8B-32E9-4238-A644-3520AE21563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70BE-5859-4200-A4DE-E4350D61C6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FE8B-32E9-4238-A644-3520AE21563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70BE-5859-4200-A4DE-E4350D61C6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FE8B-32E9-4238-A644-3520AE21563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70BE-5859-4200-A4DE-E4350D61C6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FE8B-32E9-4238-A644-3520AE21563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70BE-5859-4200-A4DE-E4350D61C6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FE8B-32E9-4238-A644-3520AE21563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70BE-5859-4200-A4DE-E4350D61C6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FE8B-32E9-4238-A644-3520AE21563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70BE-5859-4200-A4DE-E4350D61C6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FE8B-32E9-4238-A644-3520AE21563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70BE-5859-4200-A4DE-E4350D61C6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FE8B-32E9-4238-A644-3520AE21563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70BE-5859-4200-A4DE-E4350D61C6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FE8B-32E9-4238-A644-3520AE21563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70BE-5859-4200-A4DE-E4350D61C69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5387975"/>
            <a:ext cx="7772400" cy="147002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pl-PL" sz="9600" i="1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Barok</a:t>
            </a:r>
            <a:endParaRPr lang="pl-PL" sz="9600" i="1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hoca_thumb_l_ogrod_barokowy_1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628800"/>
            <a:ext cx="4400128" cy="3300096"/>
          </a:xfrm>
          <a:prstGeom prst="rect">
            <a:avLst/>
          </a:prstGeom>
        </p:spPr>
      </p:pic>
      <p:pic>
        <p:nvPicPr>
          <p:cNvPr id="6" name="Obraz 5" descr="phoca_thumb_l_ogrod_barokowy_19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556792"/>
            <a:ext cx="4400128" cy="3300096"/>
          </a:xfrm>
          <a:prstGeom prst="rect">
            <a:avLst/>
          </a:prstGeom>
        </p:spPr>
      </p:pic>
      <p:pic>
        <p:nvPicPr>
          <p:cNvPr id="8" name="Symbol zastępczy zawartości 7" descr="ogrody-barokowe1-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196753"/>
            <a:ext cx="5881031" cy="40324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sz="6600" i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MALARSTWO</a:t>
            </a:r>
            <a:endParaRPr lang="pl-PL" sz="6600" i="1" dirty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Symbol zastępczy zawartości 3" descr="250px-Bartolomé_Esteban_Perez_Murillo_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196752"/>
            <a:ext cx="3384376" cy="4752528"/>
          </a:xfrm>
        </p:spPr>
      </p:pic>
      <p:pic>
        <p:nvPicPr>
          <p:cNvPr id="5" name="Obraz 4" descr="Murillo_A_Girl_and_her_Duenna+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196752"/>
            <a:ext cx="2952328" cy="2827717"/>
          </a:xfrm>
          <a:prstGeom prst="rect">
            <a:avLst/>
          </a:prstGeom>
        </p:spPr>
      </p:pic>
      <p:pic>
        <p:nvPicPr>
          <p:cNvPr id="6" name="Obraz 5" descr="rembrandt-the-anatomy-lesson-of-dr-nicolaes-tul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3525" y="1700808"/>
            <a:ext cx="3800475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iemiginowskiJerzy_1680_5_MatkaBoskaZDzieciatki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332655"/>
            <a:ext cx="3780272" cy="4894775"/>
          </a:xfrm>
        </p:spPr>
      </p:pic>
      <p:pic>
        <p:nvPicPr>
          <p:cNvPr id="5" name="Obraz 4" descr="tumblr_inline_pf5nn44T541t6d9y4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92696"/>
            <a:ext cx="4464496" cy="5738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0"/>
            <a:ext cx="5205264" cy="1143000"/>
          </a:xfrm>
        </p:spPr>
        <p:txBody>
          <a:bodyPr/>
          <a:lstStyle/>
          <a:p>
            <a:r>
              <a:rPr lang="pl-PL" sz="6600" i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RZEZBA</a:t>
            </a:r>
            <a:endParaRPr lang="pl-PL" sz="6600" i="1" dirty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10" name="Symbol zastępczy zawartości 9" descr="rzezba_sakralna_w_drewnie_rzezba_koscielna_wystroj_kosciolow-26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3672408" cy="2667978"/>
          </a:xfrm>
        </p:spPr>
      </p:pic>
      <p:sp>
        <p:nvSpPr>
          <p:cNvPr id="9" name="Pasek ukośny 8"/>
          <p:cNvSpPr/>
          <p:nvPr/>
        </p:nvSpPr>
        <p:spPr>
          <a:xfrm>
            <a:off x="3635896" y="188640"/>
            <a:ext cx="72008" cy="117727"/>
          </a:xfrm>
          <a:prstGeom prst="diagStrip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Obraz 10" descr="bernini-apollo-i-dafne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335" y="0"/>
            <a:ext cx="3059665" cy="4437112"/>
          </a:xfrm>
          <a:prstGeom prst="rect">
            <a:avLst/>
          </a:prstGeom>
        </p:spPr>
      </p:pic>
      <p:pic>
        <p:nvPicPr>
          <p:cNvPr id="12" name="Obraz 11" descr="KLAS-Schadow-Prinzessinn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644870"/>
            <a:ext cx="2143617" cy="3213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400px-Cappella_palluzzi-albertoni_di_giacomo_mola_(1622-25),_con_beata_ludovica_alberoni_di_bernini_(1671-75)_e_pala_del_baciccio_(s._anna_e_la_vergine)_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4032448" cy="3602200"/>
          </a:xfrm>
        </p:spPr>
      </p:pic>
      <p:pic>
        <p:nvPicPr>
          <p:cNvPr id="5" name="Obraz 4" descr="BAR-Bernini-StTeres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1980" y="260648"/>
            <a:ext cx="4120460" cy="609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600" i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MODA</a:t>
            </a:r>
            <a:endParaRPr lang="pl-PL" sz="6600" i="1" dirty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Symbol zastępczy zawartości 3" descr="821f6585bad4996702bfbcceeae9d60a — kop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844824"/>
            <a:ext cx="3053516" cy="4525963"/>
          </a:xfrm>
        </p:spPr>
      </p:pic>
      <p:pic>
        <p:nvPicPr>
          <p:cNvPr id="5" name="Obraz 4" descr="1684-man-Medinacelli — k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08720"/>
            <a:ext cx="2609850" cy="4762500"/>
          </a:xfrm>
          <a:prstGeom prst="rect">
            <a:avLst/>
          </a:prstGeom>
        </p:spPr>
      </p:pic>
      <p:pic>
        <p:nvPicPr>
          <p:cNvPr id="6" name="Obraz 5" descr="bar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548680"/>
            <a:ext cx="209550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barok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484784"/>
            <a:ext cx="3009900" cy="3810000"/>
          </a:xfrm>
        </p:spPr>
      </p:pic>
      <p:pic>
        <p:nvPicPr>
          <p:cNvPr id="5" name="Obraz 4" descr="Constance_Habsbur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60648"/>
            <a:ext cx="3552825" cy="593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80928"/>
            <a:ext cx="8229600" cy="1143000"/>
          </a:xfrm>
        </p:spPr>
        <p:txBody>
          <a:bodyPr>
            <a:noAutofit/>
          </a:bodyPr>
          <a:lstStyle/>
          <a:p>
            <a:r>
              <a:rPr lang="pl-PL" sz="6600" i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WYBITNE </a:t>
            </a:r>
            <a:r>
              <a:rPr lang="pl-PL" sz="6600" i="1" dirty="0" err="1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POSTACIe</a:t>
            </a:r>
            <a:r>
              <a:rPr lang="pl-PL" sz="6600" i="1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 BAROKU</a:t>
            </a:r>
            <a:endParaRPr lang="pl-PL" sz="6600" i="1" dirty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GettyImages-181962584-5989358656494870bcfcfc092c011e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3168352" cy="3456384"/>
          </a:xfrm>
        </p:spPr>
      </p:pic>
      <p:sp>
        <p:nvSpPr>
          <p:cNvPr id="5" name="pole tekstowe 4"/>
          <p:cNvSpPr txBox="1"/>
          <p:nvPr/>
        </p:nvSpPr>
        <p:spPr>
          <a:xfrm>
            <a:off x="2987824" y="260648"/>
            <a:ext cx="36968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i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PISARZ</a:t>
            </a:r>
            <a:r>
              <a:rPr lang="pl-PL" sz="6600" i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  <a:cs typeface="Arial" pitchFamily="34" charset="0"/>
              </a:rPr>
              <a:t>E</a:t>
            </a:r>
            <a:endParaRPr lang="pl-PL" sz="6600" i="1" dirty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7" name="Obraz 6" descr="z17224402QMol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268760"/>
            <a:ext cx="3694962" cy="433165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99592" y="3356992"/>
            <a:ext cx="2481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John Milton</a:t>
            </a:r>
            <a:endParaRPr lang="pl-PL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932040" y="3429000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Jean Baptiste </a:t>
            </a:r>
            <a:r>
              <a:rPr lang="pl-PL" sz="3200" b="1" i="1" dirty="0" err="1" smtClean="0">
                <a:latin typeface="Arial" pitchFamily="34" charset="0"/>
                <a:cs typeface="Arial" pitchFamily="34" charset="0"/>
              </a:rPr>
              <a:t>Poquelin</a:t>
            </a:r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 (Molier)</a:t>
            </a:r>
            <a:endParaRPr lang="pl-PL" sz="32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pl-PL" sz="6600" i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ARCHITEKCI</a:t>
            </a:r>
            <a:endParaRPr lang="pl-PL" sz="6600" i="1" dirty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323528" y="3861048"/>
            <a:ext cx="4040188" cy="639762"/>
          </a:xfrm>
        </p:spPr>
        <p:txBody>
          <a:bodyPr>
            <a:noAutofit/>
          </a:bodyPr>
          <a:lstStyle/>
          <a:p>
            <a:r>
              <a:rPr lang="pl-PL" i="1" dirty="0" smtClean="0">
                <a:latin typeface="Arial" pitchFamily="34" charset="0"/>
                <a:cs typeface="Arial" pitchFamily="34" charset="0"/>
              </a:rPr>
              <a:t>Giovanni Lorenzo Bernini</a:t>
            </a:r>
            <a:endParaRPr lang="pl-PL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Symbol zastępczy zawartości 9" descr="Gian_Lorenzo_Bernini,_self-portrait,_c16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2794000" cy="3632200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4932040" y="3429000"/>
            <a:ext cx="4041775" cy="639762"/>
          </a:xfrm>
        </p:spPr>
        <p:txBody>
          <a:bodyPr/>
          <a:lstStyle/>
          <a:p>
            <a:r>
              <a:rPr lang="pl-PL" i="1" dirty="0" smtClean="0">
                <a:latin typeface="Arial" pitchFamily="34" charset="0"/>
                <a:cs typeface="Arial" pitchFamily="34" charset="0"/>
              </a:rPr>
              <a:t>Francesco </a:t>
            </a:r>
            <a:r>
              <a:rPr lang="pl-PL" i="1" dirty="0" err="1" smtClean="0">
                <a:latin typeface="Arial" pitchFamily="34" charset="0"/>
                <a:cs typeface="Arial" pitchFamily="34" charset="0"/>
              </a:rPr>
              <a:t>Castelli</a:t>
            </a:r>
            <a:endParaRPr lang="pl-PL" i="1" dirty="0" smtClean="0">
              <a:latin typeface="Arial" pitchFamily="34" charset="0"/>
              <a:cs typeface="Arial" pitchFamily="34" charset="0"/>
            </a:endParaRPr>
          </a:p>
          <a:p>
            <a:endParaRPr lang="pl-PL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ymbol zastępczy zawartości 8" descr="Borromin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844824"/>
            <a:ext cx="2654845" cy="357975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6600" i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czym CECHOWAŁ SIĘ BAROK</a:t>
            </a:r>
            <a:endParaRPr lang="pl-PL" sz="6600" i="1" dirty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pl-PL" i="1" dirty="0" smtClean="0">
                <a:latin typeface="Arial" pitchFamily="34" charset="0"/>
                <a:cs typeface="Arial" pitchFamily="34" charset="0"/>
              </a:rPr>
              <a:t>Barok nie trzymał się niewolniczo klasycznych reguł, ale wykorzystywał poszczególne elementy zgodnie z zasadami  psychologii, tak aby wywołać pożądany efekt. </a:t>
            </a:r>
          </a:p>
          <a:p>
            <a:r>
              <a:rPr lang="pl-PL" i="1" dirty="0" smtClean="0">
                <a:latin typeface="Arial" pitchFamily="34" charset="0"/>
                <a:cs typeface="Arial" pitchFamily="34" charset="0"/>
              </a:rPr>
              <a:t>Dużą rolę odgrywała kreatywność.</a:t>
            </a:r>
            <a:endParaRPr lang="pl-PL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600" i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KOMPOZYTORZY</a:t>
            </a:r>
            <a:endParaRPr lang="pl-PL" sz="6600" i="1" dirty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i="1" dirty="0" smtClean="0">
                <a:latin typeface="Arial" pitchFamily="34" charset="0"/>
                <a:cs typeface="Arial" pitchFamily="34" charset="0"/>
              </a:rPr>
              <a:t>Johann Sebastian Bach</a:t>
            </a:r>
            <a:endParaRPr lang="pl-PL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ymbol zastępczy zawartości 6" descr="Jan-Sebastian-Bac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39031" y="2474119"/>
            <a:ext cx="2676525" cy="3352800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479704" y="1916832"/>
            <a:ext cx="2664296" cy="639762"/>
          </a:xfrm>
        </p:spPr>
        <p:txBody>
          <a:bodyPr>
            <a:normAutofit fontScale="92500" lnSpcReduction="20000"/>
          </a:bodyPr>
          <a:lstStyle/>
          <a:p>
            <a:r>
              <a:rPr lang="pl-PL" i="1" dirty="0" smtClean="0">
                <a:latin typeface="Arial" pitchFamily="34" charset="0"/>
                <a:cs typeface="Arial" pitchFamily="34" charset="0"/>
              </a:rPr>
              <a:t>Antonio Lucio Vivaldi</a:t>
            </a:r>
            <a:endParaRPr lang="pl-PL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Symbol zastępczy zawartości 7" descr="Vivald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852936"/>
            <a:ext cx="2933248" cy="350656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36 -0.0044 L -0.05278 -0.00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45 -0.00741 L -0.05243 0.003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i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UCZENI</a:t>
            </a:r>
            <a:endParaRPr lang="pl-PL" sz="6600" i="1" dirty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99592" y="1628800"/>
            <a:ext cx="3672408" cy="639762"/>
          </a:xfrm>
        </p:spPr>
        <p:txBody>
          <a:bodyPr>
            <a:normAutofit fontScale="92500" lnSpcReduction="20000"/>
          </a:bodyPr>
          <a:lstStyle/>
          <a:p>
            <a:r>
              <a:rPr lang="pl-PL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i="1" dirty="0" err="1" smtClean="0">
                <a:latin typeface="Arial" pitchFamily="34" charset="0"/>
                <a:cs typeface="Arial" pitchFamily="34" charset="0"/>
              </a:rPr>
              <a:t>Rene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 Descartes (Kartezjusz)</a:t>
            </a:r>
            <a:endParaRPr lang="pl-PL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Symbol zastępczy zawartości 7" descr="pobra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2492896"/>
            <a:ext cx="2616497" cy="3196509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02225" y="1556792"/>
            <a:ext cx="4041775" cy="639762"/>
          </a:xfrm>
        </p:spPr>
        <p:txBody>
          <a:bodyPr/>
          <a:lstStyle/>
          <a:p>
            <a:r>
              <a:rPr lang="pl-PL" i="1" dirty="0" smtClean="0">
                <a:latin typeface="Arial" pitchFamily="34" charset="0"/>
                <a:cs typeface="Arial" pitchFamily="34" charset="0"/>
              </a:rPr>
              <a:t>Isaac Newton</a:t>
            </a:r>
            <a:endParaRPr lang="pl-PL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ymbol zastępczy zawartości 6" descr="Isaac-Newton-opracowanie-rachunku-różniczkowego-prawa-dynamiki-teoria-powszechnego-ciążeni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564904"/>
            <a:ext cx="2869650" cy="3951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pl-PL" sz="6600" i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MALARZE</a:t>
            </a:r>
            <a:endParaRPr lang="pl-PL" sz="6600" i="1" dirty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9512" y="2996952"/>
            <a:ext cx="2592288" cy="1008112"/>
          </a:xfrm>
        </p:spPr>
        <p:txBody>
          <a:bodyPr>
            <a:normAutofit fontScale="92500" lnSpcReduction="10000"/>
          </a:bodyPr>
          <a:lstStyle/>
          <a:p>
            <a:r>
              <a:rPr lang="pl-PL" i="1" dirty="0" smtClean="0">
                <a:latin typeface="Arial" pitchFamily="34" charset="0"/>
                <a:cs typeface="Arial" pitchFamily="34" charset="0"/>
              </a:rPr>
              <a:t>Rembrandt </a:t>
            </a:r>
            <a:r>
              <a:rPr lang="pl-PL" i="1" dirty="0" err="1" smtClean="0">
                <a:latin typeface="Arial" pitchFamily="34" charset="0"/>
                <a:cs typeface="Arial" pitchFamily="34" charset="0"/>
              </a:rPr>
              <a:t>Harmenszoon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 van </a:t>
            </a:r>
            <a:r>
              <a:rPr lang="pl-PL" i="1" dirty="0" err="1" smtClean="0">
                <a:latin typeface="Arial" pitchFamily="34" charset="0"/>
                <a:cs typeface="Arial" pitchFamily="34" charset="0"/>
              </a:rPr>
              <a:t>Rijn</a:t>
            </a:r>
            <a:endParaRPr lang="pl-PL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ymbol zastępczy zawartości 6" descr="rube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35896" y="2636912"/>
            <a:ext cx="1809750" cy="2524125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047656" y="1052736"/>
            <a:ext cx="3096344" cy="639762"/>
          </a:xfrm>
        </p:spPr>
        <p:txBody>
          <a:bodyPr/>
          <a:lstStyle/>
          <a:p>
            <a:r>
              <a:rPr lang="pl-PL" i="1" dirty="0" smtClean="0">
                <a:latin typeface="Arial" pitchFamily="34" charset="0"/>
                <a:cs typeface="Arial" pitchFamily="34" charset="0"/>
              </a:rPr>
              <a:t>Peter Paul Rubens</a:t>
            </a:r>
            <a:endParaRPr lang="pl-PL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az 7" descr="90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564904"/>
            <a:ext cx="2084832" cy="2828544"/>
          </a:xfrm>
          <a:prstGeom prst="rect">
            <a:avLst/>
          </a:prstGeom>
        </p:spPr>
      </p:pic>
      <p:pic>
        <p:nvPicPr>
          <p:cNvPr id="9" name="Obraz 8" descr="Bild-Ottavio_Leoni_Caravagg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780928"/>
            <a:ext cx="3478415" cy="2506905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2483768" y="1844824"/>
            <a:ext cx="34483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i="1" dirty="0" err="1" smtClean="0">
                <a:latin typeface="Arial" pitchFamily="34" charset="0"/>
                <a:cs typeface="Arial" pitchFamily="34" charset="0"/>
              </a:rPr>
              <a:t>Michaelangelo</a:t>
            </a:r>
            <a:r>
              <a:rPr lang="pl-PL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1" i="1" dirty="0" err="1" smtClean="0">
                <a:latin typeface="Arial" pitchFamily="34" charset="0"/>
                <a:cs typeface="Arial" pitchFamily="34" charset="0"/>
              </a:rPr>
              <a:t>Merisi</a:t>
            </a:r>
            <a:r>
              <a:rPr lang="pl-PL" sz="2400" b="1" i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pl-PL" sz="2400" b="1" i="1" dirty="0" smtClean="0">
                <a:latin typeface="Arial" pitchFamily="34" charset="0"/>
                <a:cs typeface="Arial" pitchFamily="34" charset="0"/>
              </a:rPr>
              <a:t>da Caravaggio</a:t>
            </a:r>
            <a:endParaRPr lang="pl-PL" sz="2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35799 0.203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8 -0.02662 L 0.32639 -0.1210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600" i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PODSUMOWANIE</a:t>
            </a:r>
            <a:endParaRPr lang="pl-PL" sz="6600" i="1" dirty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83568" y="1844825"/>
            <a:ext cx="77768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i="1" dirty="0" smtClean="0">
                <a:latin typeface="Arial" pitchFamily="34" charset="0"/>
                <a:cs typeface="Arial" pitchFamily="34" charset="0"/>
              </a:rPr>
              <a:t>BAROK-  </a:t>
            </a:r>
            <a:r>
              <a:rPr lang="pl-PL" sz="3600" i="1" dirty="0" smtClean="0">
                <a:latin typeface="Arial" pitchFamily="34" charset="0"/>
                <a:cs typeface="Arial" pitchFamily="34" charset="0"/>
              </a:rPr>
              <a:t>dla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i="1" dirty="0" smtClean="0">
                <a:latin typeface="Arial" pitchFamily="34" charset="0"/>
                <a:cs typeface="Arial" pitchFamily="34" charset="0"/>
              </a:rPr>
              <a:t>jednych epoka braku gustu, przesady i zepsucia.</a:t>
            </a:r>
            <a:br>
              <a:rPr lang="pl-PL" sz="3600" i="1" dirty="0" smtClean="0">
                <a:latin typeface="Arial" pitchFamily="34" charset="0"/>
                <a:cs typeface="Arial" pitchFamily="34" charset="0"/>
              </a:rPr>
            </a:br>
            <a:r>
              <a:rPr lang="pl-PL" sz="3600" i="1" dirty="0" smtClean="0">
                <a:latin typeface="Arial" pitchFamily="34" charset="0"/>
                <a:cs typeface="Arial" pitchFamily="34" charset="0"/>
              </a:rPr>
              <a:t>Dla innych czas piękna, asymetrii i poruszenia.</a:t>
            </a:r>
          </a:p>
          <a:p>
            <a:endParaRPr lang="pl-PL" sz="3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475656" y="5157192"/>
            <a:ext cx="63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A dla Was…?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Tomasz Możdżeń 6b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i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Co to jest barok?</a:t>
            </a:r>
            <a:endParaRPr lang="pl-PL" sz="6600" i="1" dirty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pl-PL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i="1" dirty="0" smtClean="0">
                <a:latin typeface="Arial" pitchFamily="34" charset="0"/>
                <a:cs typeface="Arial" pitchFamily="34" charset="0"/>
              </a:rPr>
              <a:t>Barok jest to główny kierunek w kulturze europejskiej.</a:t>
            </a:r>
          </a:p>
          <a:p>
            <a:pPr algn="ctr">
              <a:buNone/>
            </a:pPr>
            <a:endParaRPr lang="pl-PL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i="1" dirty="0" smtClean="0">
                <a:latin typeface="Arial" pitchFamily="34" charset="0"/>
                <a:cs typeface="Arial" pitchFamily="34" charset="0"/>
              </a:rPr>
              <a:t>Trwał od końca XVI wieku do XVIII wieku. </a:t>
            </a:r>
          </a:p>
          <a:p>
            <a:pPr algn="ctr">
              <a:buNone/>
            </a:pPr>
            <a:endParaRPr lang="pl-PL" i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i="1" dirty="0" smtClean="0">
                <a:latin typeface="Arial" pitchFamily="34" charset="0"/>
                <a:cs typeface="Arial" pitchFamily="34" charset="0"/>
              </a:rPr>
              <a:t> Obejmował wszystkie przejawy działalności literackiej i artystycznej.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8000" i="1" dirty="0" err="1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PrzykLady</a:t>
            </a:r>
            <a:r>
              <a:rPr lang="pl-PL" sz="8000" i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 baroku w </a:t>
            </a:r>
            <a:r>
              <a:rPr lang="pl-PL" sz="8000" i="1" dirty="0" err="1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róznych</a:t>
            </a:r>
            <a:r>
              <a:rPr lang="pl-PL" sz="8000" i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 dziedzinach </a:t>
            </a:r>
            <a:r>
              <a:rPr lang="pl-PL" sz="8000" i="1" dirty="0" err="1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zycia</a:t>
            </a:r>
            <a:endParaRPr lang="pl-PL" sz="8000" i="1" dirty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211960" y="1988840"/>
            <a:ext cx="397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707904" y="4221088"/>
            <a:ext cx="397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Minus 8"/>
          <p:cNvSpPr/>
          <p:nvPr/>
        </p:nvSpPr>
        <p:spPr>
          <a:xfrm rot="19819927">
            <a:off x="5055378" y="1170540"/>
            <a:ext cx="488114" cy="45719"/>
          </a:xfrm>
          <a:prstGeom prst="mathMinus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1584176"/>
          </a:xfrm>
        </p:spPr>
        <p:txBody>
          <a:bodyPr>
            <a:normAutofit/>
          </a:bodyPr>
          <a:lstStyle/>
          <a:p>
            <a:r>
              <a:rPr lang="pl-PL" sz="6600" i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Architektura</a:t>
            </a:r>
            <a:endParaRPr lang="pl-PL" sz="6600" i="1" dirty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Symbol zastępczy zawartości 3" descr="BAROK-Test-4-680x496_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3672408" cy="2304000"/>
          </a:xfrm>
        </p:spPr>
      </p:pic>
      <p:pic>
        <p:nvPicPr>
          <p:cNvPr id="7" name="Obraz 6" descr="Superga-bry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005064"/>
            <a:ext cx="3672408" cy="2560668"/>
          </a:xfrm>
          <a:prstGeom prst="rect">
            <a:avLst/>
          </a:prstGeom>
        </p:spPr>
      </p:pic>
      <p:pic>
        <p:nvPicPr>
          <p:cNvPr id="8" name="Obraz 7" descr="noresi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764704"/>
            <a:ext cx="3167844" cy="2111896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251520" y="3068960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Katedra św. Jerzego w Ragusie 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012160" y="537321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Bazylika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Superga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w Turynie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5076056" y="306896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Kościół św. Piotra i Pawła w Krakowie 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eceived_87662957310006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3312368" cy="4053348"/>
          </a:xfrm>
          <a:prstGeom prst="rect">
            <a:avLst/>
          </a:prstGeom>
        </p:spPr>
      </p:pic>
      <p:pic>
        <p:nvPicPr>
          <p:cNvPr id="3" name="Obraz 2" descr="2R48FWjQgIvRbgy06CTTByI1d2WyNA9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6785" y="1124744"/>
            <a:ext cx="3577663" cy="266567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327576" y="386104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Rzymska fontanna di Trevi we Włoszech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7584" y="465313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Biblioteka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Radcliffe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w Oksfordzie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6600" dirty="0" err="1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Wnetrza</a:t>
            </a:r>
            <a:endParaRPr lang="pl-PL" sz="6600" dirty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5" name="Symbol zastępczy zawartości 4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78076"/>
            <a:ext cx="4518475" cy="3021730"/>
          </a:xfrm>
        </p:spPr>
      </p:pic>
      <p:sp>
        <p:nvSpPr>
          <p:cNvPr id="4" name="Księżyc 3"/>
          <p:cNvSpPr/>
          <p:nvPr/>
        </p:nvSpPr>
        <p:spPr>
          <a:xfrm>
            <a:off x="4139952" y="836712"/>
            <a:ext cx="144016" cy="144016"/>
          </a:xfrm>
          <a:prstGeom prst="mo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Obraz 6" descr="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645024"/>
            <a:ext cx="4104456" cy="2994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972324"/>
            <a:ext cx="3923928" cy="2688923"/>
          </a:xfrm>
          <a:prstGeom prst="rect">
            <a:avLst/>
          </a:prstGeom>
        </p:spPr>
      </p:pic>
      <p:pic>
        <p:nvPicPr>
          <p:cNvPr id="3" name="Obraz 2" descr="00527d8f7af0f8d2f2ba10a5f406cfb3-baroque-decor-baroque-mirror-736x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56992"/>
            <a:ext cx="3613820" cy="3230834"/>
          </a:xfrm>
          <a:prstGeom prst="rect">
            <a:avLst/>
          </a:prstGeom>
        </p:spPr>
      </p:pic>
      <p:pic>
        <p:nvPicPr>
          <p:cNvPr id="4" name="Obraz 3" descr="castle-458058_1280-610x3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88640"/>
            <a:ext cx="5197413" cy="2922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600" i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OGRODY</a:t>
            </a:r>
            <a:endParaRPr lang="pl-PL" sz="6600" i="1" dirty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Symbol zastępczy zawartości 3" descr="ogrody_przydomow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795"/>
          <a:stretch>
            <a:fillRect/>
          </a:stretch>
        </p:blipFill>
        <p:spPr>
          <a:xfrm>
            <a:off x="4866502" y="1484784"/>
            <a:ext cx="4277498" cy="3456384"/>
          </a:xfrm>
        </p:spPr>
      </p:pic>
      <p:pic>
        <p:nvPicPr>
          <p:cNvPr id="6" name="Obraz 5" descr="part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96952"/>
            <a:ext cx="4644008" cy="36758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172</Words>
  <Application>Microsoft Office PowerPoint</Application>
  <PresentationFormat>Pokaz na ekranie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Barok</vt:lpstr>
      <vt:lpstr>czym CECHOWAŁ SIĘ BAROK</vt:lpstr>
      <vt:lpstr>Co to jest barok?</vt:lpstr>
      <vt:lpstr>PrzykLady baroku w róznych dziedzinach zycia</vt:lpstr>
      <vt:lpstr>Architektura</vt:lpstr>
      <vt:lpstr>Prezentacja programu PowerPoint</vt:lpstr>
      <vt:lpstr>Wnetrza</vt:lpstr>
      <vt:lpstr>Prezentacja programu PowerPoint</vt:lpstr>
      <vt:lpstr>OGRODY</vt:lpstr>
      <vt:lpstr>Prezentacja programu PowerPoint</vt:lpstr>
      <vt:lpstr>MALARSTWO</vt:lpstr>
      <vt:lpstr>Prezentacja programu PowerPoint</vt:lpstr>
      <vt:lpstr>RZEZBA</vt:lpstr>
      <vt:lpstr>Prezentacja programu PowerPoint</vt:lpstr>
      <vt:lpstr>MODA</vt:lpstr>
      <vt:lpstr>Prezentacja programu PowerPoint</vt:lpstr>
      <vt:lpstr>WYBITNE POSTACIe BAROKU</vt:lpstr>
      <vt:lpstr>Prezentacja programu PowerPoint</vt:lpstr>
      <vt:lpstr>ARCHITEKCI</vt:lpstr>
      <vt:lpstr>KOMPOZYTORZY</vt:lpstr>
      <vt:lpstr>UCZENI</vt:lpstr>
      <vt:lpstr>MALARZE</vt:lpstr>
      <vt:lpstr>PODSUMOWANIE</vt:lpstr>
      <vt:lpstr>Tomasz Możdżeń 6b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Barok</dc:title>
  <dc:creator>tomasz</dc:creator>
  <cp:lastModifiedBy>Marian Dybeł</cp:lastModifiedBy>
  <cp:revision>37</cp:revision>
  <dcterms:created xsi:type="dcterms:W3CDTF">2021-02-03T15:34:44Z</dcterms:created>
  <dcterms:modified xsi:type="dcterms:W3CDTF">2021-02-18T13:06:25Z</dcterms:modified>
</cp:coreProperties>
</file>