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9" r:id="rId1"/>
  </p:sldMasterIdLst>
  <p:sldIdLst>
    <p:sldId id="256" r:id="rId2"/>
    <p:sldId id="257" r:id="rId3"/>
    <p:sldId id="258" r:id="rId4"/>
    <p:sldId id="260" r:id="rId5"/>
    <p:sldId id="259" r:id="rId6"/>
    <p:sldId id="261" r:id="rId7"/>
    <p:sldId id="265" r:id="rId8"/>
    <p:sldId id="263" r:id="rId9"/>
    <p:sldId id="264" r:id="rId10"/>
    <p:sldId id="266" r:id="rId11"/>
    <p:sldId id="268" r:id="rId12"/>
    <p:sldId id="269" r:id="rId13"/>
    <p:sldId id="271" r:id="rId14"/>
    <p:sldId id="270"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60"/>
  </p:normalViewPr>
  <p:slideViewPr>
    <p:cSldViewPr snapToGrid="0">
      <p:cViewPr varScale="1">
        <p:scale>
          <a:sx n="74" d="100"/>
          <a:sy n="74" d="100"/>
        </p:scale>
        <p:origin x="6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3688956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115204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0199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290136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74138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1926596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1510424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213175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2928851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480D3E58-0CC7-4337-B5A9-19E5D83CC18E}" type="datetimeFigureOut">
              <a:rPr lang="sk-SK" smtClean="0"/>
              <a:t>13.5.2019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355753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480D3E58-0CC7-4337-B5A9-19E5D83CC18E}" type="datetimeFigureOut">
              <a:rPr lang="sk-SK" smtClean="0"/>
              <a:t>13.5.2019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876575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480D3E58-0CC7-4337-B5A9-19E5D83CC18E}" type="datetimeFigureOut">
              <a:rPr lang="sk-SK" smtClean="0"/>
              <a:t>13.5.2019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371480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480D3E58-0CC7-4337-B5A9-19E5D83CC18E}" type="datetimeFigureOut">
              <a:rPr lang="sk-SK" smtClean="0"/>
              <a:t>13.5.2019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432508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D3E58-0CC7-4337-B5A9-19E5D83CC18E}" type="datetimeFigureOut">
              <a:rPr lang="sk-SK" smtClean="0"/>
              <a:t>13.5.2019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60714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smtClean="0"/>
              <a:t>Upravte štýly predlohy textu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480D3E58-0CC7-4337-B5A9-19E5D83CC18E}" type="datetimeFigureOut">
              <a:rPr lang="sk-SK" smtClean="0"/>
              <a:t>13.5.2019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406027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480D3E58-0CC7-4337-B5A9-19E5D83CC18E}" type="datetimeFigureOut">
              <a:rPr lang="sk-SK" smtClean="0"/>
              <a:t>13.5.2019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BF015C5-2600-4886-AACE-08CE102CF72D}" type="slidenum">
              <a:rPr lang="sk-SK" smtClean="0"/>
              <a:t>‹#›</a:t>
            </a:fld>
            <a:endParaRPr lang="sk-SK"/>
          </a:p>
        </p:txBody>
      </p:sp>
    </p:spTree>
    <p:extLst>
      <p:ext uri="{BB962C8B-B14F-4D97-AF65-F5344CB8AC3E}">
        <p14:creationId xmlns:p14="http://schemas.microsoft.com/office/powerpoint/2010/main" val="1083676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0D3E58-0CC7-4337-B5A9-19E5D83CC18E}" type="datetimeFigureOut">
              <a:rPr lang="sk-SK" smtClean="0"/>
              <a:t>13.5.2019</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F015C5-2600-4886-AACE-08CE102CF72D}" type="slidenum">
              <a:rPr lang="sk-SK" smtClean="0"/>
              <a:t>‹#›</a:t>
            </a:fld>
            <a:endParaRPr lang="sk-SK"/>
          </a:p>
        </p:txBody>
      </p:sp>
    </p:spTree>
    <p:extLst>
      <p:ext uri="{BB962C8B-B14F-4D97-AF65-F5344CB8AC3E}">
        <p14:creationId xmlns:p14="http://schemas.microsoft.com/office/powerpoint/2010/main" val="2431979574"/>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1" r:id="rId12"/>
    <p:sldLayoutId id="2147484052" r:id="rId13"/>
    <p:sldLayoutId id="2147484053" r:id="rId14"/>
    <p:sldLayoutId id="2147484054" r:id="rId15"/>
    <p:sldLayoutId id="21474840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63485" y="1912776"/>
            <a:ext cx="9144000" cy="2387600"/>
          </a:xfrm>
        </p:spPr>
        <p:txBody>
          <a:bodyPr>
            <a:normAutofit/>
          </a:bodyPr>
          <a:lstStyle/>
          <a:p>
            <a:r>
              <a:rPr lang="sk-SK" sz="8800" dirty="0" smtClean="0">
                <a:latin typeface="Arial Rounded MT Bold" panose="020F0704030504030204" pitchFamily="34" charset="0"/>
              </a:rPr>
              <a:t>ZELENÁ ŠKOLA</a:t>
            </a:r>
            <a:r>
              <a:rPr lang="sk-SK" dirty="0" smtClean="0">
                <a:latin typeface="Arial Rounded MT Bold" panose="020F0704030504030204" pitchFamily="34" charset="0"/>
              </a:rPr>
              <a:t/>
            </a:r>
            <a:br>
              <a:rPr lang="sk-SK" dirty="0" smtClean="0">
                <a:latin typeface="Arial Rounded MT Bold" panose="020F0704030504030204" pitchFamily="34" charset="0"/>
              </a:rPr>
            </a:br>
            <a:r>
              <a:rPr lang="sk-SK" dirty="0" smtClean="0"/>
              <a:t>ZŠ s MŠ Badín</a:t>
            </a:r>
            <a:endParaRPr lang="sk-SK" dirty="0"/>
          </a:p>
        </p:txBody>
      </p:sp>
    </p:spTree>
    <p:extLst>
      <p:ext uri="{BB962C8B-B14F-4D97-AF65-F5344CB8AC3E}">
        <p14:creationId xmlns:p14="http://schemas.microsoft.com/office/powerpoint/2010/main" val="290815822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PRO ENVIRONMENTÁLNY PLÁN NAŠEJ ŠKOLY</a:t>
            </a:r>
            <a:endParaRPr lang="sk-SK" dirty="0"/>
          </a:p>
        </p:txBody>
      </p:sp>
      <p:sp>
        <p:nvSpPr>
          <p:cNvPr id="3" name="Zástupný objekt pre obsah 2"/>
          <p:cNvSpPr>
            <a:spLocks noGrp="1"/>
          </p:cNvSpPr>
          <p:nvPr>
            <p:ph idx="1"/>
          </p:nvPr>
        </p:nvSpPr>
        <p:spPr>
          <a:xfrm>
            <a:off x="677334" y="2495440"/>
            <a:ext cx="8596668" cy="3880773"/>
          </a:xfrm>
        </p:spPr>
        <p:txBody>
          <a:bodyPr/>
          <a:lstStyle/>
          <a:p>
            <a:r>
              <a:rPr lang="sk-SK" sz="2800" b="1" dirty="0" smtClean="0">
                <a:solidFill>
                  <a:schemeClr val="accent1">
                    <a:lumMod val="75000"/>
                  </a:schemeClr>
                </a:solidFill>
              </a:rPr>
              <a:t>CIEĽ:</a:t>
            </a:r>
          </a:p>
          <a:p>
            <a:r>
              <a:rPr lang="sk-SK" sz="1600" b="1" dirty="0" smtClean="0">
                <a:solidFill>
                  <a:schemeClr val="tx1"/>
                </a:solidFill>
              </a:rPr>
              <a:t>Znížiť objem komunálneho odpadu o 10% do konca júna</a:t>
            </a:r>
          </a:p>
          <a:p>
            <a:pPr marL="0" indent="0">
              <a:buNone/>
            </a:pPr>
            <a:endParaRPr lang="sk-SK" dirty="0">
              <a:solidFill>
                <a:schemeClr val="accent1">
                  <a:lumMod val="75000"/>
                </a:schemeClr>
              </a:solidFill>
            </a:endParaRPr>
          </a:p>
        </p:txBody>
      </p:sp>
    </p:spTree>
    <p:extLst>
      <p:ext uri="{BB962C8B-B14F-4D97-AF65-F5344CB8AC3E}">
        <p14:creationId xmlns:p14="http://schemas.microsoft.com/office/powerpoint/2010/main" val="1785132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Čo sa nám podarilo uskutočniť ...</a:t>
            </a:r>
            <a:endParaRPr lang="sk-SK" dirty="0"/>
          </a:p>
        </p:txBody>
      </p:sp>
      <p:sp>
        <p:nvSpPr>
          <p:cNvPr id="3" name="Zástupný symbol obsahu 2"/>
          <p:cNvSpPr>
            <a:spLocks noGrp="1"/>
          </p:cNvSpPr>
          <p:nvPr>
            <p:ph idx="1"/>
          </p:nvPr>
        </p:nvSpPr>
        <p:spPr>
          <a:xfrm>
            <a:off x="677333" y="1270000"/>
            <a:ext cx="8930305" cy="5220952"/>
          </a:xfrm>
        </p:spPr>
        <p:txBody>
          <a:bodyPr>
            <a:normAutofit/>
          </a:bodyPr>
          <a:lstStyle/>
          <a:p>
            <a:r>
              <a:rPr lang="sk-SK" b="1" dirty="0" smtClean="0">
                <a:solidFill>
                  <a:schemeClr val="tx1"/>
                </a:solidFill>
              </a:rPr>
              <a:t>Tvorili sme vysnívanú učebňu</a:t>
            </a:r>
          </a:p>
          <a:p>
            <a:r>
              <a:rPr lang="sk-SK" b="1" dirty="0" smtClean="0">
                <a:solidFill>
                  <a:schemeClr val="tx1"/>
                </a:solidFill>
              </a:rPr>
              <a:t>Zaviedli sme žiacke </a:t>
            </a:r>
            <a:r>
              <a:rPr lang="sk-SK" b="1" dirty="0" err="1">
                <a:solidFill>
                  <a:schemeClr val="tx1"/>
                </a:solidFill>
              </a:rPr>
              <a:t>Ekohliadky</a:t>
            </a:r>
            <a:r>
              <a:rPr lang="sk-SK" b="1" dirty="0">
                <a:solidFill>
                  <a:schemeClr val="tx1"/>
                </a:solidFill>
              </a:rPr>
              <a:t> zodpovedné za správanie spolužiakov </a:t>
            </a:r>
            <a:r>
              <a:rPr lang="sk-SK" b="1" dirty="0" smtClean="0">
                <a:solidFill>
                  <a:schemeClr val="tx1"/>
                </a:solidFill>
              </a:rPr>
              <a:t> </a:t>
            </a:r>
            <a:r>
              <a:rPr lang="sk-SK" b="1" dirty="0" smtClean="0">
                <a:solidFill>
                  <a:schemeClr val="tx1"/>
                </a:solidFill>
              </a:rPr>
              <a:t>           k </a:t>
            </a:r>
            <a:r>
              <a:rPr lang="sk-SK" b="1" dirty="0">
                <a:solidFill>
                  <a:schemeClr val="tx1"/>
                </a:solidFill>
              </a:rPr>
              <a:t>životnému </a:t>
            </a:r>
            <a:r>
              <a:rPr lang="sk-SK" b="1" dirty="0" smtClean="0">
                <a:solidFill>
                  <a:schemeClr val="tx1"/>
                </a:solidFill>
              </a:rPr>
              <a:t>prostrediu</a:t>
            </a:r>
            <a:endParaRPr lang="sk-SK" b="1" dirty="0">
              <a:solidFill>
                <a:schemeClr val="tx1"/>
              </a:solidFill>
            </a:endParaRPr>
          </a:p>
          <a:p>
            <a:r>
              <a:rPr lang="sk-SK" b="1" dirty="0" smtClean="0">
                <a:solidFill>
                  <a:schemeClr val="tx1"/>
                </a:solidFill>
              </a:rPr>
              <a:t>Zaviedli sme separovaný </a:t>
            </a:r>
            <a:r>
              <a:rPr lang="sk-SK" b="1" dirty="0">
                <a:solidFill>
                  <a:schemeClr val="tx1"/>
                </a:solidFill>
              </a:rPr>
              <a:t>zber druhotných surovín (papier, plast)</a:t>
            </a:r>
          </a:p>
          <a:p>
            <a:r>
              <a:rPr lang="sk-SK" b="1" dirty="0" smtClean="0">
                <a:solidFill>
                  <a:schemeClr val="tx1"/>
                </a:solidFill>
              </a:rPr>
              <a:t>Uskutočnili sme vyučovanie v školskej </a:t>
            </a:r>
            <a:r>
              <a:rPr lang="sk-SK" b="1" dirty="0" smtClean="0">
                <a:solidFill>
                  <a:schemeClr val="tx1"/>
                </a:solidFill>
              </a:rPr>
              <a:t>záhrade</a:t>
            </a:r>
          </a:p>
          <a:p>
            <a:r>
              <a:rPr lang="sk-SK" b="1" dirty="0" smtClean="0">
                <a:solidFill>
                  <a:schemeClr val="tx1"/>
                </a:solidFill>
              </a:rPr>
              <a:t>Mikuláš sa nám snažil priniesť sladkosti s </a:t>
            </a:r>
            <a:r>
              <a:rPr lang="sk-SK" b="1" dirty="0" smtClean="0">
                <a:solidFill>
                  <a:schemeClr val="tx1"/>
                </a:solidFill>
              </a:rPr>
              <a:t>prihliadnutím </a:t>
            </a:r>
            <a:r>
              <a:rPr lang="sk-SK" b="1" dirty="0" smtClean="0">
                <a:solidFill>
                  <a:schemeClr val="tx1"/>
                </a:solidFill>
              </a:rPr>
              <a:t>na životné prostredie</a:t>
            </a:r>
          </a:p>
          <a:p>
            <a:r>
              <a:rPr lang="sk-SK" b="1" dirty="0" smtClean="0">
                <a:solidFill>
                  <a:schemeClr val="tx1"/>
                </a:solidFill>
              </a:rPr>
              <a:t>Zapojili sme sa do projektu Zelený chodník a </a:t>
            </a:r>
            <a:r>
              <a:rPr lang="sk-SK" b="1" dirty="0" err="1" smtClean="0">
                <a:solidFill>
                  <a:schemeClr val="tx1"/>
                </a:solidFill>
              </a:rPr>
              <a:t>Anetka</a:t>
            </a:r>
            <a:r>
              <a:rPr lang="sk-SK" b="1" dirty="0" smtClean="0">
                <a:solidFill>
                  <a:schemeClr val="tx1"/>
                </a:solidFill>
              </a:rPr>
              <a:t>, Natálka a </a:t>
            </a:r>
            <a:r>
              <a:rPr lang="sk-SK" b="1" dirty="0" err="1" smtClean="0">
                <a:solidFill>
                  <a:schemeClr val="tx1"/>
                </a:solidFill>
              </a:rPr>
              <a:t>Paťka</a:t>
            </a:r>
            <a:r>
              <a:rPr lang="sk-SK" b="1" dirty="0" smtClean="0">
                <a:solidFill>
                  <a:schemeClr val="tx1"/>
                </a:solidFill>
              </a:rPr>
              <a:t> boli za svoje básne odmenené</a:t>
            </a:r>
            <a:endParaRPr lang="sk-SK" b="1" dirty="0">
              <a:solidFill>
                <a:schemeClr val="tx1"/>
              </a:solidFill>
            </a:endParaRPr>
          </a:p>
          <a:p>
            <a:r>
              <a:rPr lang="sk-SK" b="1" dirty="0" smtClean="0">
                <a:solidFill>
                  <a:schemeClr val="tx1"/>
                </a:solidFill>
              </a:rPr>
              <a:t>Vďaka projektu EKOALARM sme prostredníctvom rovesníckeho učenia dopomohli ukázať spolužiakom, aké je potrebné triediť odpad</a:t>
            </a:r>
          </a:p>
          <a:p>
            <a:r>
              <a:rPr lang="sk-SK" b="1" dirty="0" smtClean="0">
                <a:solidFill>
                  <a:schemeClr val="tx1"/>
                </a:solidFill>
              </a:rPr>
              <a:t>Pripravili sme DIVADLO s ekologickou témou pre deti a dospelých</a:t>
            </a:r>
          </a:p>
          <a:p>
            <a:r>
              <a:rPr lang="sk-SK" b="1" dirty="0" smtClean="0">
                <a:solidFill>
                  <a:schemeClr val="tx1"/>
                </a:solidFill>
              </a:rPr>
              <a:t>Deti z prvého stupňa tvorili koberčeky z odpadového materiálu a pomohli tak opusteným zvieratkám v útulku</a:t>
            </a:r>
            <a:endParaRPr lang="sk-SK" b="1" dirty="0">
              <a:solidFill>
                <a:schemeClr val="tx1"/>
              </a:solidFill>
            </a:endParaRPr>
          </a:p>
          <a:p>
            <a:r>
              <a:rPr lang="sk-SK" b="1" dirty="0" smtClean="0">
                <a:solidFill>
                  <a:schemeClr val="tx1"/>
                </a:solidFill>
              </a:rPr>
              <a:t>Pripravili sme brigádu na obnovu školskej záhrady</a:t>
            </a:r>
          </a:p>
          <a:p>
            <a:pPr marL="0" indent="0">
              <a:buNone/>
            </a:pPr>
            <a:endParaRPr lang="sk-SK" b="1" dirty="0">
              <a:solidFill>
                <a:schemeClr val="tx1"/>
              </a:solidFill>
            </a:endParaRPr>
          </a:p>
        </p:txBody>
      </p:sp>
    </p:spTree>
    <p:extLst>
      <p:ext uri="{BB962C8B-B14F-4D97-AF65-F5344CB8AC3E}">
        <p14:creationId xmlns:p14="http://schemas.microsoft.com/office/powerpoint/2010/main" val="233555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Čo nás ešte čaká ...</a:t>
            </a:r>
            <a:endParaRPr lang="sk-SK" dirty="0"/>
          </a:p>
        </p:txBody>
      </p:sp>
      <p:sp>
        <p:nvSpPr>
          <p:cNvPr id="3" name="Zástupný symbol obsahu 2"/>
          <p:cNvSpPr>
            <a:spLocks noGrp="1"/>
          </p:cNvSpPr>
          <p:nvPr>
            <p:ph idx="1"/>
          </p:nvPr>
        </p:nvSpPr>
        <p:spPr/>
        <p:txBody>
          <a:bodyPr/>
          <a:lstStyle/>
          <a:p>
            <a:r>
              <a:rPr lang="sk-SK" dirty="0" smtClean="0"/>
              <a:t>Pri príležitosti Medzinárodného dňa životného prostredia – 5.6. pripravujeme pre našich starých rodičov aktivity k téme ODPAD. Radi by sme ich naučili, ako treba triediť odpad a prečo je potrebné v každom veku myslieť na životné prostredie okolo nás</a:t>
            </a:r>
          </a:p>
          <a:p>
            <a:r>
              <a:rPr lang="sk-SK" dirty="0" smtClean="0"/>
              <a:t>Pri tejto príležitosti chceme dať do povedomia našim spolužiakom, že nie je dôležité stále kupovať nové veci. Radi by sme kamarátom dokázali, že občas aj tričko po kamarátke, či spolužiakoch môže poslúžiť a hlavne potešiť. </a:t>
            </a:r>
            <a:endParaRPr lang="sk-SK" dirty="0"/>
          </a:p>
        </p:txBody>
      </p:sp>
    </p:spTree>
    <p:extLst>
      <p:ext uri="{BB962C8B-B14F-4D97-AF65-F5344CB8AC3E}">
        <p14:creationId xmlns:p14="http://schemas.microsoft.com/office/powerpoint/2010/main" val="338203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1240" y="157916"/>
            <a:ext cx="4757551" cy="742681"/>
          </a:xfrm>
        </p:spPr>
        <p:txBody>
          <a:bodyPr>
            <a:normAutofit/>
          </a:bodyPr>
          <a:lstStyle/>
          <a:p>
            <a:r>
              <a:rPr lang="sk-SK" dirty="0" smtClean="0"/>
              <a:t>Náš nový EKOKÓDEX:</a:t>
            </a:r>
            <a:endParaRPr lang="sk-SK" dirty="0"/>
          </a:p>
        </p:txBody>
      </p:sp>
      <p:sp>
        <p:nvSpPr>
          <p:cNvPr id="3" name="Zástupný symbol obsahu 2"/>
          <p:cNvSpPr>
            <a:spLocks noGrp="1"/>
          </p:cNvSpPr>
          <p:nvPr>
            <p:ph idx="1"/>
          </p:nvPr>
        </p:nvSpPr>
        <p:spPr>
          <a:xfrm>
            <a:off x="688301" y="1307970"/>
            <a:ext cx="3583433" cy="1841827"/>
          </a:xfrm>
          <a:blipFill>
            <a:blip r:embed="rId2"/>
            <a:tile tx="0" ty="0" sx="100000" sy="100000" flip="none" algn="tl"/>
          </a:blipFill>
        </p:spPr>
        <p:txBody>
          <a:bodyPr>
            <a:noAutofit/>
          </a:bodyPr>
          <a:lstStyle/>
          <a:p>
            <a:pPr marL="0" indent="0" algn="ctr">
              <a:buNone/>
            </a:pPr>
            <a:r>
              <a:rPr lang="sk-SK" sz="2200" b="1" i="1" dirty="0">
                <a:solidFill>
                  <a:schemeClr val="tx2">
                    <a:lumMod val="20000"/>
                    <a:lumOff val="80000"/>
                  </a:schemeClr>
                </a:solidFill>
              </a:rPr>
              <a:t>VŠETCI ĽUDIA NA SVETE,</a:t>
            </a:r>
            <a:endParaRPr lang="sk-SK" sz="2200" dirty="0">
              <a:solidFill>
                <a:schemeClr val="tx2">
                  <a:lumMod val="20000"/>
                  <a:lumOff val="80000"/>
                </a:schemeClr>
              </a:solidFill>
            </a:endParaRPr>
          </a:p>
          <a:p>
            <a:pPr marL="0" indent="0" algn="ctr">
              <a:buNone/>
            </a:pPr>
            <a:r>
              <a:rPr lang="sk-SK" sz="2200" b="1" i="1" dirty="0">
                <a:solidFill>
                  <a:schemeClr val="tx2">
                    <a:lumMod val="20000"/>
                    <a:lumOff val="80000"/>
                  </a:schemeClr>
                </a:solidFill>
              </a:rPr>
              <a:t>PRÍRODU SI ŠETRITE!</a:t>
            </a:r>
            <a:endParaRPr lang="sk-SK" sz="2200" dirty="0">
              <a:solidFill>
                <a:schemeClr val="tx2">
                  <a:lumMod val="20000"/>
                  <a:lumOff val="80000"/>
                </a:schemeClr>
              </a:solidFill>
            </a:endParaRPr>
          </a:p>
          <a:p>
            <a:pPr marL="0" indent="0" algn="ctr">
              <a:buNone/>
            </a:pPr>
            <a:r>
              <a:rPr lang="sk-SK" sz="2200" b="1" i="1" dirty="0">
                <a:solidFill>
                  <a:schemeClr val="tx2">
                    <a:lumMod val="20000"/>
                    <a:lumOff val="80000"/>
                  </a:schemeClr>
                </a:solidFill>
              </a:rPr>
              <a:t>NAŠA ŠKOLA TRIEDI RADA,</a:t>
            </a:r>
            <a:endParaRPr lang="sk-SK" sz="2200" dirty="0">
              <a:solidFill>
                <a:schemeClr val="tx2">
                  <a:lumMod val="20000"/>
                  <a:lumOff val="80000"/>
                </a:schemeClr>
              </a:solidFill>
            </a:endParaRPr>
          </a:p>
          <a:p>
            <a:pPr marL="0" indent="0" algn="ctr">
              <a:buNone/>
            </a:pPr>
            <a:r>
              <a:rPr lang="sk-SK" sz="2200" b="1" i="1" dirty="0">
                <a:solidFill>
                  <a:schemeClr val="tx2">
                    <a:lumMod val="20000"/>
                    <a:lumOff val="80000"/>
                  </a:schemeClr>
                </a:solidFill>
              </a:rPr>
              <a:t>NAUČ TO AJ KAMARÁTA.</a:t>
            </a:r>
            <a:endParaRPr lang="sk-SK" sz="2200" dirty="0" smtClean="0">
              <a:solidFill>
                <a:schemeClr val="tx2">
                  <a:lumMod val="20000"/>
                  <a:lumOff val="80000"/>
                </a:schemeClr>
              </a:solidFill>
            </a:endParaRPr>
          </a:p>
        </p:txBody>
      </p:sp>
      <p:sp>
        <p:nvSpPr>
          <p:cNvPr id="4" name="Zástupný symbol obsahu 2"/>
          <p:cNvSpPr txBox="1">
            <a:spLocks/>
          </p:cNvSpPr>
          <p:nvPr/>
        </p:nvSpPr>
        <p:spPr>
          <a:xfrm>
            <a:off x="404311" y="3977421"/>
            <a:ext cx="3857941" cy="2122868"/>
          </a:xfrm>
          <a:prstGeom prst="rect">
            <a:avLst/>
          </a:prstGeom>
          <a:blipFill>
            <a:blip r:embed="rId3"/>
            <a:tile tx="0" ty="0" sx="100000" sy="100000" flip="none" algn="tl"/>
          </a:blip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2400" b="1" i="1" dirty="0" smtClean="0"/>
              <a:t>PLASTOVÉ </a:t>
            </a:r>
            <a:r>
              <a:rPr lang="sk-SK" sz="2400" b="1" i="1" dirty="0"/>
              <a:t>VECI </a:t>
            </a:r>
            <a:endParaRPr lang="sk-SK" sz="2400" dirty="0"/>
          </a:p>
          <a:p>
            <a:pPr marL="0" indent="0" algn="ctr">
              <a:buNone/>
            </a:pPr>
            <a:r>
              <a:rPr lang="sk-SK" sz="2400" b="1" i="1" dirty="0"/>
              <a:t>DO RIEK NEHÁDŽTE,</a:t>
            </a:r>
            <a:endParaRPr lang="sk-SK" sz="2400" dirty="0"/>
          </a:p>
          <a:p>
            <a:pPr marL="0" indent="0" algn="ctr">
              <a:buNone/>
            </a:pPr>
            <a:r>
              <a:rPr lang="sk-SK" sz="2400" b="1" i="1" dirty="0"/>
              <a:t>TIE SÚ NA PLASTY </a:t>
            </a:r>
            <a:endParaRPr lang="sk-SK" sz="2400" dirty="0"/>
          </a:p>
          <a:p>
            <a:pPr marL="0" indent="0" algn="ctr">
              <a:buNone/>
            </a:pPr>
            <a:r>
              <a:rPr lang="sk-SK" sz="2400" b="1" i="1" dirty="0"/>
              <a:t>AŽ PRÍLIŠ BOHATÉ.</a:t>
            </a:r>
            <a:endParaRPr lang="sk-SK" sz="2400" dirty="0" smtClean="0"/>
          </a:p>
        </p:txBody>
      </p:sp>
      <p:sp>
        <p:nvSpPr>
          <p:cNvPr id="5" name="Zástupný symbol obsahu 2"/>
          <p:cNvSpPr txBox="1">
            <a:spLocks/>
          </p:cNvSpPr>
          <p:nvPr/>
        </p:nvSpPr>
        <p:spPr>
          <a:xfrm>
            <a:off x="8855248" y="1223564"/>
            <a:ext cx="3023194" cy="2010637"/>
          </a:xfrm>
          <a:prstGeom prst="rect">
            <a:avLst/>
          </a:prstGeom>
          <a:blipFill>
            <a:blip r:embed="rId4"/>
            <a:tile tx="0" ty="0" sx="100000" sy="100000" flip="none" algn="tl"/>
          </a:blip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2400" b="1" i="1" dirty="0">
                <a:solidFill>
                  <a:schemeClr val="bg1"/>
                </a:solidFill>
              </a:rPr>
              <a:t>NOVINY </a:t>
            </a:r>
            <a:endParaRPr lang="sk-SK" sz="2400" dirty="0">
              <a:solidFill>
                <a:schemeClr val="bg1"/>
              </a:solidFill>
            </a:endParaRPr>
          </a:p>
          <a:p>
            <a:pPr marL="0" indent="0" algn="ctr">
              <a:buNone/>
            </a:pPr>
            <a:r>
              <a:rPr lang="sk-SK" sz="2400" b="1" i="1" dirty="0">
                <a:solidFill>
                  <a:schemeClr val="bg1"/>
                </a:solidFill>
              </a:rPr>
              <a:t>ČI PAPIER STARÝ,</a:t>
            </a:r>
            <a:endParaRPr lang="sk-SK" sz="2400" dirty="0">
              <a:solidFill>
                <a:schemeClr val="bg1"/>
              </a:solidFill>
            </a:endParaRPr>
          </a:p>
          <a:p>
            <a:pPr marL="0" indent="0" algn="ctr">
              <a:buNone/>
            </a:pPr>
            <a:r>
              <a:rPr lang="sk-SK" sz="2400" b="1" i="1" dirty="0">
                <a:solidFill>
                  <a:schemeClr val="bg1"/>
                </a:solidFill>
              </a:rPr>
              <a:t>ZBER JE NA TO </a:t>
            </a:r>
            <a:endParaRPr lang="sk-SK" sz="2400" dirty="0">
              <a:solidFill>
                <a:schemeClr val="bg1"/>
              </a:solidFill>
            </a:endParaRPr>
          </a:p>
          <a:p>
            <a:pPr marL="0" indent="0" algn="ctr">
              <a:buNone/>
            </a:pPr>
            <a:r>
              <a:rPr lang="sk-SK" sz="2400" b="1" i="1" dirty="0">
                <a:solidFill>
                  <a:schemeClr val="bg1"/>
                </a:solidFill>
              </a:rPr>
              <a:t>PRIATEĽ PRAVÝ.</a:t>
            </a:r>
            <a:endParaRPr lang="sk-SK" sz="2400" dirty="0" smtClean="0">
              <a:solidFill>
                <a:schemeClr val="bg1"/>
              </a:solidFill>
            </a:endParaRPr>
          </a:p>
        </p:txBody>
      </p:sp>
      <p:sp>
        <p:nvSpPr>
          <p:cNvPr id="6" name="Zástupný symbol obsahu 2"/>
          <p:cNvSpPr txBox="1">
            <a:spLocks/>
          </p:cNvSpPr>
          <p:nvPr/>
        </p:nvSpPr>
        <p:spPr>
          <a:xfrm>
            <a:off x="8708513" y="3958718"/>
            <a:ext cx="3316663" cy="2141571"/>
          </a:xfrm>
          <a:prstGeom prst="rect">
            <a:avLst/>
          </a:prstGeom>
          <a:blipFill>
            <a:blip r:embed="rId5"/>
            <a:tile tx="0" ty="0" sx="100000" sy="100000" flip="none" algn="tl"/>
          </a:blip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2600" b="1" i="1" dirty="0">
                <a:solidFill>
                  <a:srgbClr val="FF0000"/>
                </a:solidFill>
              </a:rPr>
              <a:t>AK CHCEŠ NOVÉ </a:t>
            </a:r>
            <a:endParaRPr lang="sk-SK" sz="2600" dirty="0">
              <a:solidFill>
                <a:srgbClr val="FF0000"/>
              </a:solidFill>
            </a:endParaRPr>
          </a:p>
          <a:p>
            <a:pPr marL="0" indent="0" algn="ctr">
              <a:buNone/>
            </a:pPr>
            <a:r>
              <a:rPr lang="sk-SK" sz="2600" b="1" i="1" dirty="0">
                <a:solidFill>
                  <a:srgbClr val="FF0000"/>
                </a:solidFill>
              </a:rPr>
              <a:t>SPONKY KÚPIŤ,</a:t>
            </a:r>
            <a:endParaRPr lang="sk-SK" sz="2600" dirty="0">
              <a:solidFill>
                <a:srgbClr val="FF0000"/>
              </a:solidFill>
            </a:endParaRPr>
          </a:p>
          <a:p>
            <a:pPr marL="0" indent="0" algn="ctr">
              <a:buNone/>
            </a:pPr>
            <a:r>
              <a:rPr lang="sk-SK" sz="2600" b="1" i="1" dirty="0">
                <a:solidFill>
                  <a:srgbClr val="FF0000"/>
                </a:solidFill>
              </a:rPr>
              <a:t>MUSÍŠ STARÉ </a:t>
            </a:r>
            <a:endParaRPr lang="sk-SK" sz="2600" dirty="0">
              <a:solidFill>
                <a:srgbClr val="FF0000"/>
              </a:solidFill>
            </a:endParaRPr>
          </a:p>
          <a:p>
            <a:pPr marL="0" indent="0" algn="ctr">
              <a:buNone/>
            </a:pPr>
            <a:r>
              <a:rPr lang="sk-SK" sz="2600" b="1" i="1" dirty="0">
                <a:solidFill>
                  <a:srgbClr val="FF0000"/>
                </a:solidFill>
              </a:rPr>
              <a:t>KOVY TRIEDIŤ.</a:t>
            </a:r>
            <a:endParaRPr lang="sk-SK" sz="2600" dirty="0">
              <a:solidFill>
                <a:srgbClr val="FF0000"/>
              </a:solidFill>
            </a:endParaRPr>
          </a:p>
          <a:p>
            <a:pPr marL="0" indent="0" algn="ctr">
              <a:buNone/>
            </a:pPr>
            <a:endParaRPr lang="sk-SK" sz="2600" dirty="0" smtClean="0">
              <a:solidFill>
                <a:srgbClr val="FF0000"/>
              </a:solidFill>
            </a:endParaRPr>
          </a:p>
        </p:txBody>
      </p:sp>
      <p:sp>
        <p:nvSpPr>
          <p:cNvPr id="7" name="Zástupný symbol obsahu 2"/>
          <p:cNvSpPr txBox="1">
            <a:spLocks/>
          </p:cNvSpPr>
          <p:nvPr/>
        </p:nvSpPr>
        <p:spPr>
          <a:xfrm>
            <a:off x="7073841" y="676756"/>
            <a:ext cx="2237583" cy="165155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endParaRPr lang="sk-SK" dirty="0" smtClean="0"/>
          </a:p>
        </p:txBody>
      </p:sp>
      <p:sp>
        <p:nvSpPr>
          <p:cNvPr id="11" name="Zástupný symbol obsahu 2"/>
          <p:cNvSpPr txBox="1">
            <a:spLocks/>
          </p:cNvSpPr>
          <p:nvPr/>
        </p:nvSpPr>
        <p:spPr>
          <a:xfrm>
            <a:off x="4985321" y="674062"/>
            <a:ext cx="3002925" cy="1949004"/>
          </a:xfrm>
          <a:prstGeom prst="rect">
            <a:avLst/>
          </a:prstGeom>
          <a:blipFill>
            <a:blip r:embed="rId6"/>
            <a:tile tx="0" ty="0" sx="100000" sy="100000" flip="none" algn="tl"/>
          </a:blip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2400" b="1" i="1" dirty="0">
                <a:solidFill>
                  <a:srgbClr val="FFC000"/>
                </a:solidFill>
              </a:rPr>
              <a:t>SKLO JE NÁŠ </a:t>
            </a:r>
            <a:endParaRPr lang="sk-SK" sz="2400" dirty="0">
              <a:solidFill>
                <a:srgbClr val="FFC000"/>
              </a:solidFill>
            </a:endParaRPr>
          </a:p>
          <a:p>
            <a:pPr marL="0" indent="0" algn="ctr">
              <a:buNone/>
            </a:pPr>
            <a:r>
              <a:rPr lang="sk-SK" sz="2400" b="1" i="1" dirty="0">
                <a:solidFill>
                  <a:srgbClr val="FFC000"/>
                </a:solidFill>
              </a:rPr>
              <a:t>KAMARÁT VEČNÝ,</a:t>
            </a:r>
            <a:endParaRPr lang="sk-SK" sz="2400" dirty="0">
              <a:solidFill>
                <a:srgbClr val="FFC000"/>
              </a:solidFill>
            </a:endParaRPr>
          </a:p>
          <a:p>
            <a:pPr marL="0" indent="0" algn="ctr">
              <a:buNone/>
            </a:pPr>
            <a:r>
              <a:rPr lang="sk-SK" sz="2400" b="1" i="1" dirty="0">
                <a:solidFill>
                  <a:srgbClr val="FFC000"/>
                </a:solidFill>
              </a:rPr>
              <a:t>VYTRIEĎ HO 	</a:t>
            </a:r>
            <a:endParaRPr lang="sk-SK" sz="2400" dirty="0">
              <a:solidFill>
                <a:srgbClr val="FFC000"/>
              </a:solidFill>
            </a:endParaRPr>
          </a:p>
          <a:p>
            <a:pPr marL="0" indent="0" algn="ctr">
              <a:buNone/>
            </a:pPr>
            <a:r>
              <a:rPr lang="sk-SK" sz="2400" b="1" i="1" dirty="0">
                <a:solidFill>
                  <a:srgbClr val="FFC000"/>
                </a:solidFill>
              </a:rPr>
              <a:t>A NEBUĎ PRIEČNY.</a:t>
            </a:r>
            <a:endParaRPr lang="sk-SK" sz="2400" dirty="0">
              <a:solidFill>
                <a:srgbClr val="FFC000"/>
              </a:solidFill>
            </a:endParaRPr>
          </a:p>
          <a:p>
            <a:pPr marL="0" indent="0" algn="ctr">
              <a:buNone/>
            </a:pPr>
            <a:endParaRPr lang="sk-SK" sz="2400" dirty="0" smtClean="0">
              <a:solidFill>
                <a:srgbClr val="FFC000"/>
              </a:solidFill>
            </a:endParaRPr>
          </a:p>
        </p:txBody>
      </p:sp>
      <p:sp>
        <p:nvSpPr>
          <p:cNvPr id="12" name="Zástupný symbol obsahu 2"/>
          <p:cNvSpPr txBox="1">
            <a:spLocks/>
          </p:cNvSpPr>
          <p:nvPr/>
        </p:nvSpPr>
        <p:spPr>
          <a:xfrm>
            <a:off x="4596570" y="2917818"/>
            <a:ext cx="3924360" cy="3689044"/>
          </a:xfrm>
          <a:prstGeom prst="rect">
            <a:avLst/>
          </a:prstGeom>
          <a:blipFill>
            <a:blip r:embed="rId7"/>
            <a:tile tx="0" ty="0" sx="100000" sy="100000" flip="none" algn="tl"/>
          </a:blip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sk-SK" sz="2200" b="1" i="1" dirty="0"/>
              <a:t>NEVYPRODUKUJ </a:t>
            </a:r>
            <a:endParaRPr lang="sk-SK" sz="2200" dirty="0"/>
          </a:p>
          <a:p>
            <a:pPr marL="0" indent="0" algn="ctr">
              <a:buNone/>
            </a:pPr>
            <a:r>
              <a:rPr lang="sk-SK" sz="2200" b="1" i="1" dirty="0"/>
              <a:t>VEĽA ODPADU,</a:t>
            </a:r>
            <a:endParaRPr lang="sk-SK" sz="2200" dirty="0"/>
          </a:p>
          <a:p>
            <a:pPr marL="0" indent="0" algn="ctr">
              <a:buNone/>
            </a:pPr>
            <a:r>
              <a:rPr lang="sk-SK" sz="2200" b="1" i="1" dirty="0"/>
              <a:t>ABY VŠETCI </a:t>
            </a:r>
            <a:endParaRPr lang="sk-SK" sz="2200" dirty="0"/>
          </a:p>
          <a:p>
            <a:pPr marL="0" indent="0" algn="ctr">
              <a:buNone/>
            </a:pPr>
            <a:r>
              <a:rPr lang="sk-SK" sz="2200" b="1" i="1" dirty="0"/>
              <a:t>MALI DOBRÚ NÁLADU.</a:t>
            </a:r>
            <a:endParaRPr lang="sk-SK" sz="2200" dirty="0"/>
          </a:p>
          <a:p>
            <a:pPr marL="0" indent="0" algn="ctr">
              <a:buNone/>
            </a:pPr>
            <a:r>
              <a:rPr lang="sk-SK" sz="2200" b="1" i="1" dirty="0" smtClean="0"/>
              <a:t>POUŽÍVAJ ŽLTÚ</a:t>
            </a:r>
            <a:r>
              <a:rPr lang="sk-SK" sz="2200" b="1" i="1" dirty="0"/>
              <a:t>, MODRÚ, ČERVENÚ, ZELENÚ,</a:t>
            </a:r>
            <a:endParaRPr lang="sk-SK" sz="2200" dirty="0"/>
          </a:p>
          <a:p>
            <a:pPr marL="0" indent="0" algn="ctr">
              <a:buNone/>
            </a:pPr>
            <a:r>
              <a:rPr lang="sk-SK" sz="2200" b="1" i="1" dirty="0"/>
              <a:t>TO JE KĽÚČ NA TVOJU </a:t>
            </a:r>
            <a:endParaRPr lang="sk-SK" sz="2200" dirty="0"/>
          </a:p>
          <a:p>
            <a:pPr marL="0" indent="0" algn="ctr">
              <a:buNone/>
            </a:pPr>
            <a:r>
              <a:rPr lang="sk-SK" sz="2200" b="1" i="1" u="sng" dirty="0"/>
              <a:t>EKO PREMENU</a:t>
            </a:r>
            <a:r>
              <a:rPr lang="sk-SK" sz="2200" b="1" i="1" dirty="0"/>
              <a:t>.</a:t>
            </a:r>
            <a:endParaRPr lang="sk-SK" sz="2200" dirty="0"/>
          </a:p>
          <a:p>
            <a:pPr marL="0" indent="0" algn="ctr">
              <a:buNone/>
            </a:pPr>
            <a:endParaRPr lang="sk-SK" sz="2200" dirty="0" smtClean="0"/>
          </a:p>
        </p:txBody>
      </p:sp>
    </p:spTree>
    <p:extLst>
      <p:ext uri="{BB962C8B-B14F-4D97-AF65-F5344CB8AC3E}">
        <p14:creationId xmlns:p14="http://schemas.microsoft.com/office/powerpoint/2010/main" val="64021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 </a:t>
            </a:r>
            <a:r>
              <a:rPr lang="sk-SK" dirty="0"/>
              <a:t>v</a:t>
            </a:r>
            <a:r>
              <a:rPr lang="sk-SK" dirty="0" smtClean="0"/>
              <a:t>eríme, že sa nám to tento rok podarí ...</a:t>
            </a:r>
            <a:endParaRPr lang="sk-SK" dirty="0"/>
          </a:p>
        </p:txBody>
      </p:sp>
      <p:sp>
        <p:nvSpPr>
          <p:cNvPr id="3" name="Zástupný symbol obsahu 2"/>
          <p:cNvSpPr>
            <a:spLocks noGrp="1"/>
          </p:cNvSpPr>
          <p:nvPr>
            <p:ph idx="1"/>
          </p:nvPr>
        </p:nvSpPr>
        <p:spPr>
          <a:xfrm>
            <a:off x="677334" y="2160589"/>
            <a:ext cx="8596668" cy="1818983"/>
          </a:xfrm>
        </p:spPr>
        <p:txBody>
          <a:bodyPr/>
          <a:lstStyle/>
          <a:p>
            <a:r>
              <a:rPr lang="sk-SK" dirty="0" smtClean="0"/>
              <a:t>Dňa 16.5. sa uskutoční hodnotiaca návšteva Zelenej školy</a:t>
            </a:r>
          </a:p>
          <a:p>
            <a:r>
              <a:rPr lang="sk-SK" dirty="0" smtClean="0"/>
              <a:t>Radi by sme získali Certifikát a Vlajku Zelenej školy za našu prácu a vytrvalosť v téme ODPAD</a:t>
            </a:r>
          </a:p>
          <a:p>
            <a:r>
              <a:rPr lang="sk-SK" dirty="0" smtClean="0"/>
              <a:t>Držte palce a pomôžte nám, aby sa to podarilo NÁM VŠETKÝM  ... pretože my všetci sme </a:t>
            </a:r>
            <a:endParaRPr lang="sk-SK" dirty="0"/>
          </a:p>
        </p:txBody>
      </p:sp>
      <p:sp>
        <p:nvSpPr>
          <p:cNvPr id="5" name="Nadpis 1"/>
          <p:cNvSpPr txBox="1">
            <a:spLocks/>
          </p:cNvSpPr>
          <p:nvPr/>
        </p:nvSpPr>
        <p:spPr>
          <a:xfrm>
            <a:off x="787721" y="3780212"/>
            <a:ext cx="9144000" cy="1409974"/>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k-SK" sz="8800" dirty="0" smtClean="0">
                <a:latin typeface="Arial Rounded MT Bold" panose="020F0704030504030204" pitchFamily="34" charset="0"/>
              </a:rPr>
              <a:t>ZELENÁ ŠKOLA</a:t>
            </a:r>
            <a:endParaRPr lang="sk-SK" dirty="0"/>
          </a:p>
        </p:txBody>
      </p:sp>
    </p:spTree>
    <p:extLst>
      <p:ext uri="{BB962C8B-B14F-4D97-AF65-F5344CB8AC3E}">
        <p14:creationId xmlns:p14="http://schemas.microsoft.com/office/powerpoint/2010/main" val="103159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sk-SK" sz="9600" dirty="0" smtClean="0"/>
              <a:t>Ďakujeme za pozornosť</a:t>
            </a:r>
            <a:endParaRPr lang="sk-SK" sz="9600" dirty="0"/>
          </a:p>
        </p:txBody>
      </p:sp>
      <p:sp>
        <p:nvSpPr>
          <p:cNvPr id="3" name="Podnadpis 2"/>
          <p:cNvSpPr>
            <a:spLocks noGrp="1"/>
          </p:cNvSpPr>
          <p:nvPr>
            <p:ph type="subTitle" idx="1"/>
          </p:nvPr>
        </p:nvSpPr>
        <p:spPr/>
        <p:txBody>
          <a:bodyPr>
            <a:normAutofit/>
          </a:bodyPr>
          <a:lstStyle/>
          <a:p>
            <a:pPr algn="ctr"/>
            <a:r>
              <a:rPr lang="sk-SK" sz="2800" dirty="0" smtClean="0"/>
              <a:t>Tím </a:t>
            </a:r>
            <a:r>
              <a:rPr lang="sk-SK" sz="2800" smtClean="0"/>
              <a:t>Zelenej školy</a:t>
            </a:r>
            <a:endParaRPr lang="sk-SK" sz="2800" dirty="0" smtClean="0"/>
          </a:p>
          <a:p>
            <a:pPr algn="ctr"/>
            <a:r>
              <a:rPr lang="sk-SK" sz="2800" dirty="0" smtClean="0">
                <a:sym typeface="Wingdings" panose="05000000000000000000" pitchFamily="2" charset="2"/>
              </a:rPr>
              <a:t></a:t>
            </a:r>
            <a:endParaRPr lang="sk-SK" sz="2800" dirty="0"/>
          </a:p>
        </p:txBody>
      </p:sp>
    </p:spTree>
    <p:extLst>
      <p:ext uri="{BB962C8B-B14F-4D97-AF65-F5344CB8AC3E}">
        <p14:creationId xmlns:p14="http://schemas.microsoft.com/office/powerpoint/2010/main" val="2041879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7 krokov Zelenej školy</a:t>
            </a:r>
            <a:endParaRPr lang="sk-SK" dirty="0"/>
          </a:p>
        </p:txBody>
      </p:sp>
      <p:sp>
        <p:nvSpPr>
          <p:cNvPr id="3" name="Zástupný objekt pre obsah 2"/>
          <p:cNvSpPr>
            <a:spLocks noGrp="1"/>
          </p:cNvSpPr>
          <p:nvPr>
            <p:ph idx="1"/>
          </p:nvPr>
        </p:nvSpPr>
        <p:spPr/>
        <p:txBody>
          <a:bodyPr/>
          <a:lstStyle/>
          <a:p>
            <a:r>
              <a:rPr lang="sk-SK" dirty="0" smtClean="0"/>
              <a:t>1. Kolégium Zelenej školy</a:t>
            </a:r>
          </a:p>
          <a:p>
            <a:r>
              <a:rPr lang="sk-SK" dirty="0" smtClean="0"/>
              <a:t>2. Environmentálny audit školy</a:t>
            </a:r>
          </a:p>
          <a:p>
            <a:r>
              <a:rPr lang="sk-SK" dirty="0" smtClean="0"/>
              <a:t>3. Environmentálny akčný plán</a:t>
            </a:r>
          </a:p>
          <a:p>
            <a:r>
              <a:rPr lang="sk-SK" dirty="0" smtClean="0"/>
              <a:t>4. Monitoring a hodnotenie</a:t>
            </a:r>
          </a:p>
          <a:p>
            <a:r>
              <a:rPr lang="sk-SK" dirty="0" smtClean="0"/>
              <a:t>5. </a:t>
            </a:r>
            <a:r>
              <a:rPr lang="sk-SK" dirty="0" err="1" smtClean="0"/>
              <a:t>Proenvironmentálna</a:t>
            </a:r>
            <a:r>
              <a:rPr lang="sk-SK" dirty="0" smtClean="0"/>
              <a:t> výučba</a:t>
            </a:r>
          </a:p>
          <a:p>
            <a:r>
              <a:rPr lang="sk-SK" dirty="0" smtClean="0"/>
              <a:t>6. Informovanie a zapojenie komunity</a:t>
            </a:r>
          </a:p>
          <a:p>
            <a:r>
              <a:rPr lang="sk-SK" dirty="0" smtClean="0"/>
              <a:t>7. </a:t>
            </a:r>
            <a:r>
              <a:rPr lang="sk-SK" dirty="0" err="1" smtClean="0"/>
              <a:t>Ekokódex</a:t>
            </a:r>
            <a:endParaRPr lang="sk-SK" dirty="0"/>
          </a:p>
        </p:txBody>
      </p:sp>
    </p:spTree>
    <p:extLst>
      <p:ext uri="{BB962C8B-B14F-4D97-AF65-F5344CB8AC3E}">
        <p14:creationId xmlns:p14="http://schemas.microsoft.com/office/powerpoint/2010/main" val="25090207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1. KOLÉGIUM ZELENEJ ŠKOLY</a:t>
            </a:r>
            <a:endParaRPr lang="sk-SK" dirty="0"/>
          </a:p>
        </p:txBody>
      </p:sp>
      <p:sp>
        <p:nvSpPr>
          <p:cNvPr id="3" name="Zástupný objekt pre obsah 2"/>
          <p:cNvSpPr>
            <a:spLocks noGrp="1"/>
          </p:cNvSpPr>
          <p:nvPr>
            <p:ph idx="1"/>
          </p:nvPr>
        </p:nvSpPr>
        <p:spPr/>
        <p:txBody>
          <a:bodyPr/>
          <a:lstStyle/>
          <a:p>
            <a:r>
              <a:rPr lang="sk-SK" dirty="0" smtClean="0"/>
              <a:t>Akčná skupina programu na škole</a:t>
            </a:r>
          </a:p>
          <a:p>
            <a:r>
              <a:rPr lang="sk-SK" dirty="0" smtClean="0"/>
              <a:t>Žiaci školy- zástupcovia triedy</a:t>
            </a:r>
          </a:p>
          <a:p>
            <a:r>
              <a:rPr lang="sk-SK" dirty="0" smtClean="0"/>
              <a:t>Stretávka každý mesiac</a:t>
            </a:r>
          </a:p>
          <a:p>
            <a:r>
              <a:rPr lang="sk-SK" dirty="0" smtClean="0"/>
              <a:t>Rozprávame sa o...</a:t>
            </a:r>
            <a:r>
              <a:rPr lang="sk-SK" dirty="0"/>
              <a:t/>
            </a:r>
            <a:br>
              <a:rPr lang="sk-SK" dirty="0"/>
            </a:br>
            <a:endParaRPr lang="sk-SK" dirty="0"/>
          </a:p>
        </p:txBody>
      </p:sp>
    </p:spTree>
    <p:extLst>
      <p:ext uri="{BB962C8B-B14F-4D97-AF65-F5344CB8AC3E}">
        <p14:creationId xmlns:p14="http://schemas.microsoft.com/office/powerpoint/2010/main" val="20358993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2. ENVIROMENTÁLNY AKČNÝ PLÁN</a:t>
            </a:r>
            <a:endParaRPr lang="sk-SK" dirty="0"/>
          </a:p>
        </p:txBody>
      </p:sp>
      <p:sp>
        <p:nvSpPr>
          <p:cNvPr id="3" name="Zástupný objekt pre obsah 2"/>
          <p:cNvSpPr>
            <a:spLocks noGrp="1"/>
          </p:cNvSpPr>
          <p:nvPr>
            <p:ph idx="1"/>
          </p:nvPr>
        </p:nvSpPr>
        <p:spPr/>
        <p:txBody>
          <a:bodyPr/>
          <a:lstStyle/>
          <a:p>
            <a:r>
              <a:rPr lang="sk-SK" dirty="0" smtClean="0"/>
              <a:t>Pomôcka, ktorá nám pomôže ísť za našimi cieľmi</a:t>
            </a:r>
          </a:p>
          <a:p>
            <a:r>
              <a:rPr lang="sk-SK" dirty="0" smtClean="0"/>
              <a:t>Vďaka nemu vieme, kedy a aké aktivity nás čakajú</a:t>
            </a:r>
          </a:p>
          <a:p>
            <a:endParaRPr lang="sk-SK" dirty="0"/>
          </a:p>
        </p:txBody>
      </p:sp>
    </p:spTree>
    <p:extLst>
      <p:ext uri="{BB962C8B-B14F-4D97-AF65-F5344CB8AC3E}">
        <p14:creationId xmlns:p14="http://schemas.microsoft.com/office/powerpoint/2010/main" val="3365473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3. ENVIROMENTÁLNY AUDIT ŠKOLY</a:t>
            </a:r>
            <a:r>
              <a:rPr lang="sk-SK" dirty="0"/>
              <a:t/>
            </a:r>
            <a:br>
              <a:rPr lang="sk-SK" dirty="0"/>
            </a:br>
            <a:endParaRPr lang="sk-SK" dirty="0"/>
          </a:p>
        </p:txBody>
      </p:sp>
      <p:sp>
        <p:nvSpPr>
          <p:cNvPr id="3" name="Zástupný objekt pre obsah 2"/>
          <p:cNvSpPr>
            <a:spLocks noGrp="1"/>
          </p:cNvSpPr>
          <p:nvPr>
            <p:ph idx="1"/>
          </p:nvPr>
        </p:nvSpPr>
        <p:spPr/>
        <p:txBody>
          <a:bodyPr/>
          <a:lstStyle/>
          <a:p>
            <a:r>
              <a:rPr lang="sk-SK" dirty="0" smtClean="0"/>
              <a:t>Vďaka auditu sme zistili, čo je v našej škole potrebné zmeniť</a:t>
            </a:r>
          </a:p>
          <a:p>
            <a:r>
              <a:rPr lang="sk-SK" dirty="0" smtClean="0"/>
              <a:t>Skúmali sme, ako vieme či neviem triediť odpad</a:t>
            </a:r>
          </a:p>
          <a:p>
            <a:r>
              <a:rPr lang="sk-SK" dirty="0" smtClean="0"/>
              <a:t>S</a:t>
            </a:r>
            <a:r>
              <a:rPr lang="pt-BR" dirty="0" smtClean="0"/>
              <a:t>kúma</a:t>
            </a:r>
            <a:r>
              <a:rPr lang="sk-SK" dirty="0" err="1" smtClean="0"/>
              <a:t>me</a:t>
            </a:r>
            <a:r>
              <a:rPr lang="pt-BR" dirty="0" smtClean="0"/>
              <a:t> </a:t>
            </a:r>
            <a:r>
              <a:rPr lang="pt-BR" dirty="0"/>
              <a:t>vplyv školy na životné </a:t>
            </a:r>
            <a:r>
              <a:rPr lang="pt-BR" dirty="0" smtClean="0"/>
              <a:t>prostredie</a:t>
            </a:r>
            <a:endParaRPr lang="sk-SK" dirty="0" smtClean="0"/>
          </a:p>
          <a:p>
            <a:endParaRPr lang="sk-SK" dirty="0"/>
          </a:p>
        </p:txBody>
      </p:sp>
    </p:spTree>
    <p:extLst>
      <p:ext uri="{BB962C8B-B14F-4D97-AF65-F5344CB8AC3E}">
        <p14:creationId xmlns:p14="http://schemas.microsoft.com/office/powerpoint/2010/main" val="2094361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4. MONITORING A HODNOTENIE</a:t>
            </a:r>
            <a:endParaRPr lang="sk-SK" dirty="0"/>
          </a:p>
        </p:txBody>
      </p:sp>
      <p:sp>
        <p:nvSpPr>
          <p:cNvPr id="3" name="Zástupný objekt pre obsah 2"/>
          <p:cNvSpPr>
            <a:spLocks noGrp="1"/>
          </p:cNvSpPr>
          <p:nvPr>
            <p:ph idx="1"/>
          </p:nvPr>
        </p:nvSpPr>
        <p:spPr>
          <a:xfrm>
            <a:off x="911710" y="1930400"/>
            <a:ext cx="8596668" cy="3880773"/>
          </a:xfrm>
        </p:spPr>
        <p:txBody>
          <a:bodyPr/>
          <a:lstStyle/>
          <a:p>
            <a:r>
              <a:rPr lang="sk-SK" dirty="0" smtClean="0"/>
              <a:t>Priebežné sledovanie plnenia úloh z akčného plánu</a:t>
            </a:r>
          </a:p>
          <a:p>
            <a:r>
              <a:rPr lang="sk-SK" dirty="0" smtClean="0"/>
              <a:t>Jednotlivé aktivity sme zaznamenávali a vyhodnocovali</a:t>
            </a:r>
          </a:p>
          <a:p>
            <a:endParaRPr lang="sk-SK" dirty="0" smtClean="0"/>
          </a:p>
          <a:p>
            <a:endParaRPr lang="sk-SK" dirty="0"/>
          </a:p>
        </p:txBody>
      </p:sp>
    </p:spTree>
    <p:extLst>
      <p:ext uri="{BB962C8B-B14F-4D97-AF65-F5344CB8AC3E}">
        <p14:creationId xmlns:p14="http://schemas.microsoft.com/office/powerpoint/2010/main" val="3794182312"/>
      </p:ext>
    </p:extLst>
  </p:cSld>
  <p:clrMapOvr>
    <a:masterClrMapping/>
  </p:clrMapOvr>
  <mc:AlternateContent xmlns:mc="http://schemas.openxmlformats.org/markup-compatibility/2006" xmlns:p14="http://schemas.microsoft.com/office/powerpoint/2010/main">
    <mc:Choice Requires="p14">
      <p:transition spd="slow" p14:dur="3900">
        <p14:glitter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5. PROENVIRONMENTÁLNA VÝUČBA</a:t>
            </a:r>
            <a:endParaRPr lang="sk-SK" dirty="0"/>
          </a:p>
        </p:txBody>
      </p:sp>
      <p:sp>
        <p:nvSpPr>
          <p:cNvPr id="3" name="Zástupný objekt pre obsah 2"/>
          <p:cNvSpPr>
            <a:spLocks noGrp="1"/>
          </p:cNvSpPr>
          <p:nvPr>
            <p:ph idx="1"/>
          </p:nvPr>
        </p:nvSpPr>
        <p:spPr/>
        <p:txBody>
          <a:bodyPr/>
          <a:lstStyle/>
          <a:p>
            <a:r>
              <a:rPr lang="sk-SK" dirty="0" smtClean="0"/>
              <a:t>Prenáša </a:t>
            </a:r>
            <a:r>
              <a:rPr lang="sk-SK" dirty="0"/>
              <a:t>témy týkajúce sa životného prostredia zaujímavou formou do </a:t>
            </a:r>
            <a:r>
              <a:rPr lang="sk-SK" dirty="0" smtClean="0"/>
              <a:t>vyučovania</a:t>
            </a:r>
          </a:p>
          <a:p>
            <a:r>
              <a:rPr lang="sk-SK" dirty="0" smtClean="0"/>
              <a:t> Snažíme sa byť ohľaduplní k prírode nielen počas vyučovania, ale i v domácom prostredí</a:t>
            </a:r>
            <a:endParaRPr lang="sk-SK" dirty="0"/>
          </a:p>
        </p:txBody>
      </p:sp>
    </p:spTree>
    <p:extLst>
      <p:ext uri="{BB962C8B-B14F-4D97-AF65-F5344CB8AC3E}">
        <p14:creationId xmlns:p14="http://schemas.microsoft.com/office/powerpoint/2010/main" val="3101543127"/>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6. INFORMOVANIE A ZAPOJENIE KOMUNITY</a:t>
            </a:r>
            <a:endParaRPr lang="sk-SK" dirty="0"/>
          </a:p>
        </p:txBody>
      </p:sp>
      <p:sp>
        <p:nvSpPr>
          <p:cNvPr id="3" name="Zástupný objekt pre obsah 2"/>
          <p:cNvSpPr>
            <a:spLocks noGrp="1"/>
          </p:cNvSpPr>
          <p:nvPr>
            <p:ph idx="1"/>
          </p:nvPr>
        </p:nvSpPr>
        <p:spPr/>
        <p:txBody>
          <a:bodyPr/>
          <a:lstStyle/>
          <a:p>
            <a:r>
              <a:rPr lang="sk-SK" dirty="0"/>
              <a:t>O</a:t>
            </a:r>
            <a:r>
              <a:rPr lang="sk-SK" dirty="0" smtClean="0"/>
              <a:t> </a:t>
            </a:r>
            <a:r>
              <a:rPr lang="sk-SK" dirty="0"/>
              <a:t>aktivitách na škole informujete nielen rodinu, ale aj priateľov či okolie </a:t>
            </a:r>
            <a:r>
              <a:rPr lang="sk-SK" dirty="0" smtClean="0"/>
              <a:t>školy</a:t>
            </a:r>
          </a:p>
          <a:p>
            <a:r>
              <a:rPr lang="sk-SK" dirty="0" smtClean="0"/>
              <a:t>Radi by sme dokázali svojmu okoliu, že pozitívny vzťah k triedeniu odpadu môže mať nielen školák, ale i dospelý, senior, či malý </a:t>
            </a:r>
            <a:r>
              <a:rPr lang="sk-SK" dirty="0" err="1" smtClean="0"/>
              <a:t>škôlkár</a:t>
            </a:r>
            <a:endParaRPr lang="sk-SK" dirty="0"/>
          </a:p>
        </p:txBody>
      </p:sp>
    </p:spTree>
    <p:extLst>
      <p:ext uri="{BB962C8B-B14F-4D97-AF65-F5344CB8AC3E}">
        <p14:creationId xmlns:p14="http://schemas.microsoft.com/office/powerpoint/2010/main" val="2240637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t>7. EKOKÓDEX</a:t>
            </a:r>
            <a:endParaRPr lang="sk-SK" dirty="0"/>
          </a:p>
        </p:txBody>
      </p:sp>
      <p:sp>
        <p:nvSpPr>
          <p:cNvPr id="3" name="Zástupný objekt pre obsah 2"/>
          <p:cNvSpPr>
            <a:spLocks noGrp="1"/>
          </p:cNvSpPr>
          <p:nvPr>
            <p:ph idx="1"/>
          </p:nvPr>
        </p:nvSpPr>
        <p:spPr/>
        <p:txBody>
          <a:bodyPr/>
          <a:lstStyle/>
          <a:p>
            <a:r>
              <a:rPr lang="sk-SK" dirty="0"/>
              <a:t>U</a:t>
            </a:r>
            <a:r>
              <a:rPr lang="sk-SK" dirty="0" smtClean="0"/>
              <a:t>melecké </a:t>
            </a:r>
            <a:r>
              <a:rPr lang="sk-SK" dirty="0"/>
              <a:t>znázornenie hodnôt </a:t>
            </a:r>
            <a:r>
              <a:rPr lang="sk-SK" dirty="0" smtClean="0"/>
              <a:t>školy</a:t>
            </a:r>
          </a:p>
          <a:p>
            <a:r>
              <a:rPr lang="sk-SK" dirty="0" smtClean="0"/>
              <a:t>Dávame všetkým do povedomia, ktoré sú najdôležitejšie body v rámci celého projektu ODPAD.</a:t>
            </a:r>
            <a:endParaRPr lang="sk-SK" dirty="0"/>
          </a:p>
        </p:txBody>
      </p:sp>
    </p:spTree>
    <p:extLst>
      <p:ext uri="{BB962C8B-B14F-4D97-AF65-F5344CB8AC3E}">
        <p14:creationId xmlns:p14="http://schemas.microsoft.com/office/powerpoint/2010/main" val="398758113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310</TotalTime>
  <Words>613</Words>
  <Application>Microsoft Office PowerPoint</Application>
  <PresentationFormat>Širokouhlá</PresentationFormat>
  <Paragraphs>86</Paragraphs>
  <Slides>15</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15</vt:i4>
      </vt:variant>
    </vt:vector>
  </HeadingPairs>
  <TitlesOfParts>
    <vt:vector size="21" baseType="lpstr">
      <vt:lpstr>Arial</vt:lpstr>
      <vt:lpstr>Arial Rounded MT Bold</vt:lpstr>
      <vt:lpstr>Trebuchet MS</vt:lpstr>
      <vt:lpstr>Wingdings</vt:lpstr>
      <vt:lpstr>Wingdings 3</vt:lpstr>
      <vt:lpstr>Fazeta</vt:lpstr>
      <vt:lpstr>ZELENÁ ŠKOLA ZŠ s MŠ Badín</vt:lpstr>
      <vt:lpstr>7 krokov Zelenej školy</vt:lpstr>
      <vt:lpstr>1. KOLÉGIUM ZELENEJ ŠKOLY</vt:lpstr>
      <vt:lpstr>2. ENVIROMENTÁLNY AKČNÝ PLÁN</vt:lpstr>
      <vt:lpstr>3. ENVIROMENTÁLNY AUDIT ŠKOLY </vt:lpstr>
      <vt:lpstr>4. MONITORING A HODNOTENIE</vt:lpstr>
      <vt:lpstr>5. PROENVIRONMENTÁLNA VÝUČBA</vt:lpstr>
      <vt:lpstr>6. INFORMOVANIE A ZAPOJENIE KOMUNITY</vt:lpstr>
      <vt:lpstr>7. EKOKÓDEX</vt:lpstr>
      <vt:lpstr>PRO ENVIRONMENTÁLNY PLÁN NAŠEJ ŠKOLY</vt:lpstr>
      <vt:lpstr>Čo sa nám podarilo uskutočniť ...</vt:lpstr>
      <vt:lpstr>Čo nás ešte čaká ...</vt:lpstr>
      <vt:lpstr>Náš nový EKOKÓDEX:</vt:lpstr>
      <vt:lpstr>... veríme, že sa nám to tento rok podarí ...</vt:lpstr>
      <vt:lpstr>Ďakujeme za pozornosť</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Sme zelená škola ...</dc:title>
  <dc:creator>Ucitel</dc:creator>
  <cp:lastModifiedBy>user</cp:lastModifiedBy>
  <cp:revision>23</cp:revision>
  <dcterms:created xsi:type="dcterms:W3CDTF">2019-05-09T06:21:16Z</dcterms:created>
  <dcterms:modified xsi:type="dcterms:W3CDTF">2019-05-13T17:27:00Z</dcterms:modified>
</cp:coreProperties>
</file>